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56" r:id="rId5"/>
    <p:sldId id="257" r:id="rId6"/>
    <p:sldId id="258" r:id="rId7"/>
    <p:sldId id="259" r:id="rId8"/>
    <p:sldId id="260" r:id="rId9"/>
    <p:sldId id="261" r:id="rId10"/>
    <p:sldId id="264" r:id="rId11"/>
    <p:sldId id="262" r:id="rId12"/>
    <p:sldId id="265" r:id="rId13"/>
    <p:sldId id="266" r:id="rId14"/>
    <p:sldId id="275" r:id="rId15"/>
    <p:sldId id="268" r:id="rId16"/>
    <p:sldId id="267" r:id="rId17"/>
    <p:sldId id="269" r:id="rId18"/>
    <p:sldId id="270" r:id="rId19"/>
    <p:sldId id="271" r:id="rId20"/>
    <p:sldId id="276" r:id="rId21"/>
    <p:sldId id="277" r:id="rId22"/>
    <p:sldId id="272" r:id="rId23"/>
    <p:sldId id="274" r:id="rId24"/>
    <p:sldId id="27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5D0"/>
    <a:srgbClr val="A50021"/>
    <a:srgbClr val="FF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B2CD13-07A2-E9F5-146E-61AB3261D21F}" v="1" dt="2024-10-16T16:23:57.288"/>
    <p1510:client id="{6D3E0C31-2226-46AC-9EB3-7A1833B7D6B2}" v="16" dt="2024-10-16T16:48:18.353"/>
    <p1510:client id="{F15F3A61-BBAF-4101-A922-4799675C6C26}" v="3" dt="2024-10-16T13:06:44.3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94660"/>
  </p:normalViewPr>
  <p:slideViewPr>
    <p:cSldViewPr snapToGrid="0">
      <p:cViewPr varScale="1">
        <p:scale>
          <a:sx n="106" d="100"/>
          <a:sy n="106" d="100"/>
        </p:scale>
        <p:origin x="816"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08T08:38:48.813"/>
    </inkml:context>
    <inkml:brush xml:id="br0">
      <inkml:brushProperty name="width" value="0.05" units="cm"/>
      <inkml:brushProperty name="height" value="0.05" units="cm"/>
      <inkml:brushProperty name="color" value="#A50021"/>
    </inkml:brush>
  </inkml:definitions>
  <inkml:trace contextRef="#ctx0" brushRef="#br0">1 14 24575,'0'0'0,"0"0"0,0 0 0,0 0 0,0 0 0,0 0 0,0 0 0,0 0 0,0 0 0,0 0 0,0 1 0,0-1 0,0 0 0,0 0 0,0 0 0,0 0 0,0 0 0,0 0 0,0 0 0,0 0 0,0 0 0,0 1 0,0-1 0,0 0 0,0 0 0,0 0 0,0 0 0,0 0 0,0 0 0,0 0 0,0 0 0,0 0 0,0 0 0,0 0 0,1 0 0,-1 1 0,0-1 0,0 0 0,0 0 0,0 0 0,0 0 0,0 0 0,0 0 0,0 0 0,0 0 0,0 0 0,1 0 0,-1 0 0,0 0 0,0 0 0,0 0 0,0 0 0,0 0 0,0 0 0,0 0 0,0 0 0,0 0 0,1 0 0,-1 0 0,0 0 0,0 0 0,0 0 0,0-1 0,8-5 0,-8 5 0,0 1 0,1-1 0,-1 0 0,1 1 0,-1-1 0,1 0 0,0 1 0,-1-1 0,1 1 0,0-1 0,-1 1 0,1 0 0,0-1 0,-1 1 0,1 0 0,0-1 0,0 1 0,-1 0 0,1 0 0,0 0 0,0-1 0,0 1 0,-1 0 0,2 0 0,-26 30 0,24-29 0,0-1 0,0 1 0,0 0 0,0-1 0,0 1 0,0-1 0,0 1 0,0 0 0,1-1 0,-1 1 0,0 0 0,0-1 0,1 1 0,-1-1 0,0 1 0,1-1 0,-1 1 0,1-1 0,-1 1 0,0-1 0,1 1 0,-1-1 0,1 1 0,0-1 0,-1 0 0,1 1 0,-1-1 0,1 0 0,-1 0 0,1 1 0,0-1 0,-1 0 0,1 0 0,0 0 0,-1 0 0,2 0 0,-1 0 0,0 0 0,0 1 0,-1-1 0,1 0 0,0 0 0,0 0 0,0 1 0,-1-1 0,1 0 0,0 1 0,0-1 0,-1 1 0,1-1 0,0 1 0,-1-1 0,1 1 0,0-1 0,-1 1 0,1 0 0,-1-1 0,1 1 0,-1 0 0,1-1 0,-1 1 0,0 0 0,1 0 0,-1-1 0,0 1 0,0 0 0,1 0 0,-1 0 0,0 0 0,0-1 0,0 1 0,0 0 0,0 1 0,0-2 0,1 0 0,-1 0 0,0 0 0,1 0 0,-1 0 0,1 0 0,-1 0 0,0 0 0,1 0 0,-1 0 0,0 1 0,1-1 0,-1 0 0,1 0 0,-1 0 0,0 0 0,1 0 0,-1 1 0,0-1 0,1 0 0,-1 0 0,0 1 0,0-1 0,1 0 0,-1 0 0,0 1 0,0-1 0,1 0 0,-1 1 0,0-1 0,0 0 0,0 1 0,0-1 0,1 1 0,-1 0 0,10 13 0,-10-14 0,0 0 0,0 1 0,0-1 0,1 0 0,-1 1 0,0-1 0,1 0 0,-1 0 0,0 1 0,1-1 0,-1 0 0,0 0 0,1 0 0,-1 1 0,0-1 0,1 0 0,-1 0 0,1 0 0,-1 0 0,0 0 0,1 0 0,-1 0 0,1 0 0,-1 0 0,0 0 0,1 0 0,-1 0 0,1 0 0,-1 0 0,0 0 0,1 0 0,15-8 0,4-2 0,-18 10 7,0-1-1,-1 1 0,1-1 0,0 0 1,0 0-1,-1 0 0,1 0 1,0 0-1,-1 0 0,1-1 1,-1 1-1,0 0 0,1-1 0,-1 1 1,0-1-1,0 0 0,0 1 1,1-3-1,1-1-218,-1 1 0,0-1 0,0 0-1,-1 1 1,1-1 0,0-6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08T08:38:35.920"/>
    </inkml:context>
    <inkml:brush xml:id="br0">
      <inkml:brushProperty name="width" value="0.05" units="cm"/>
      <inkml:brushProperty name="height" value="0.05" units="cm"/>
      <inkml:brushProperty name="color" value="#A50021"/>
    </inkml:brush>
  </inkml:definitions>
  <inkml:trace contextRef="#ctx0" brushRef="#br0">86 55 24575,'0'3'0,"-1"8"0,1-11 0,1 1 0,-1-1 0,0 0 0,0 0 0,0 0 0,1 0 0,-1 0 0,0 0 0,0 1 0,1-1 0,-1 0 0,0 0 0,0 0 0,1 0 0,-1 0 0,0 0 0,0 0 0,1 0 0,-1 0 0,0 0 0,0 0 0,0 0 0,1 0 0,-1 0 0,0-1 0,0 1 0,1 0 0,-1 0 0,0 0 0,0 0 0,0 0 0,1 0 0,-1-1 0,0 1 0,0 0 0,0 0 0,1 0 0,-1-1 0,0 1 0,0 0 0,0 0 0,0 0 0,0-1 0,0 1 0,0 0 0,1 0 0,-1-1 0,0 1 0,0 0 0,0-1 0,0 1 0,0 0 0,0-1 0,1 1 0,-1 0 0,0-1 0,0 1 0,0 0 0,1-1 0,-1 1 0,0-1 0,0 1 0,0 0 0,0-1 0,0 1 0,0-1 0,0 1 0,0-1 0,0 1 0,0 0 0,0-1 0,0 1 0,0-1 0,0 1 0,0 0 0,-1-1 0,1 1 0,0-1 0,0 1 0,0 0 0,-1-1 0,1 1 0,0 0 0,0-1 0,-1 1 0,1 0 0,0 0 0,-1-1 0,1 1 0,-1 0 0,-19-14 0,1 0 0,19 13 5,-1-1 1,0 1-1,0-1 0,1 1 0,-1 0 0,0 0 1,0-1-1,-1 1 0,1 0 0,0 0 1,0 0-1,-1 0 0,1 0 0,0 0 0,-1 0 1,1 1-1,-1-1 0,1 0 0,-1 1 0,1-1 1,-1 1-1,-1-1 0,2 1-45,0 1 0,0-1 0,0 0-1,0 0 1,0 0 0,0 0 0,0 1 0,0-1 0,0 1 0,0-1-1,0 0 1,0 1 0,1 0 0,-1-1 0,0 1 0,0-1 0,0 1 0,1 0-1,-1 0 1,0-1 0,1 1 0,-1 0 0,1 0 0,-1 0 0,1 0-1,-1 0 1,1-1 0,0 1 0,-1 0 0,1 0 0,0 0 0,0 0 0,0 0-1,0 0 1,0 0 0,0 2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08T08:38:38.825"/>
    </inkml:context>
    <inkml:brush xml:id="br0">
      <inkml:brushProperty name="width" value="0.05" units="cm"/>
      <inkml:brushProperty name="height" value="0.05" units="cm"/>
      <inkml:brushProperty name="color" value="#A50021"/>
    </inkml:brush>
  </inkml:definitions>
  <inkml:trace contextRef="#ctx0" brushRef="#br0">47 3 24575,'0'2'0,"-1"-1"0,-1 2 0,0 0 0,-1 0 0,-1 1 0,0-1 0,-2-2 0,1-1 0,1-2 0,1-2 0,1 0 0,-2 0 0,0 0 0,2-1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08T08:38:53.923"/>
    </inkml:context>
    <inkml:brush xml:id="br0">
      <inkml:brushProperty name="width" value="0.05" units="cm"/>
      <inkml:brushProperty name="height" value="0.05" units="cm"/>
      <inkml:brushProperty name="color" value="#A50021"/>
    </inkml:brush>
  </inkml:definitions>
  <inkml:trace contextRef="#ctx0" brushRef="#br0">101 90 24575,'0'0'0,"-1"0"0,1 0 0,-1 0 0,0 0 0,1 0 0,-1 0 0,1 0 0,-1 0 0,1 0 0,-1-1 0,1 1 0,-1 0 0,1 0 0,-1-1 0,1 1 0,-1 0 0,1-1 0,0 1 0,-1 0 0,1-1 0,-1 1 0,1 0 0,0-1 0,-1 1 0,1-1 0,0 1 0,0-1 0,-1 1 0,1-1 0,0 1 0,0-1 0,0 1 0,0-1 0,0 1 0,0-1 0,-1 1 0,1-2 0,4-28 0,-3 28 0,0 0 0,0-1 0,-1 1 0,1 0 0,-1-1 0,0 1 0,0-1 0,0 1 0,0 0 0,0-1 0,0 1 0,0-1 0,-1 1 0,1 0 0,-1-1 0,0 1 0,-1-3 0,1 5 0,0-1 0,0 1 0,0 0 0,0-1 0,0 1 0,-1 0 0,1 0 0,0 0 0,0 0 0,0 0 0,0 0 0,0 0 0,0 1 0,0-1 0,-1 0 0,1 1 0,0-1 0,0 0 0,0 1 0,0-1 0,0 1 0,0 0 0,1-1 0,-1 1 0,-1 1 0,-30 22 0,27-20 0,-19 17-1365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08T08:38:55.957"/>
    </inkml:context>
    <inkml:brush xml:id="br0">
      <inkml:brushProperty name="width" value="0.05" units="cm"/>
      <inkml:brushProperty name="height" value="0.05" units="cm"/>
      <inkml:brushProperty name="color" value="#A50021"/>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10-08T08:38:57.581"/>
    </inkml:context>
    <inkml:brush xml:id="br0">
      <inkml:brushProperty name="width" value="0.05" units="cm"/>
      <inkml:brushProperty name="height" value="0.05" units="cm"/>
      <inkml:brushProperty name="color" value="#A50021"/>
    </inkml:brush>
  </inkml:definitions>
  <inkml:trace contextRef="#ctx0" brushRef="#br0">6 1 24575,'-1'0'0,"0"1"0,-2 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5C05C7-B555-4B98-8FAB-3FFBF640546B}" type="datetimeFigureOut">
              <a:rPr lang="en-GB" smtClean="0"/>
              <a:t>16/10/2024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196920-2093-45A1-8DBB-A2FA9115AD1D}" type="slidenum">
              <a:rPr lang="en-GB" smtClean="0"/>
              <a:t>‹#›</a:t>
            </a:fld>
            <a:endParaRPr lang="en-GB"/>
          </a:p>
        </p:txBody>
      </p:sp>
    </p:spTree>
    <p:extLst>
      <p:ext uri="{BB962C8B-B14F-4D97-AF65-F5344CB8AC3E}">
        <p14:creationId xmlns:p14="http://schemas.microsoft.com/office/powerpoint/2010/main" val="3866074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3</a:t>
            </a:fld>
            <a:endParaRPr lang="en-GB"/>
          </a:p>
        </p:txBody>
      </p:sp>
    </p:spTree>
    <p:extLst>
      <p:ext uri="{BB962C8B-B14F-4D97-AF65-F5344CB8AC3E}">
        <p14:creationId xmlns:p14="http://schemas.microsoft.com/office/powerpoint/2010/main" val="38274159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4</a:t>
            </a:fld>
            <a:endParaRPr lang="en-GB"/>
          </a:p>
        </p:txBody>
      </p:sp>
    </p:spTree>
    <p:extLst>
      <p:ext uri="{BB962C8B-B14F-4D97-AF65-F5344CB8AC3E}">
        <p14:creationId xmlns:p14="http://schemas.microsoft.com/office/powerpoint/2010/main" val="4042862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5</a:t>
            </a:fld>
            <a:endParaRPr lang="en-GB"/>
          </a:p>
        </p:txBody>
      </p:sp>
    </p:spTree>
    <p:extLst>
      <p:ext uri="{BB962C8B-B14F-4D97-AF65-F5344CB8AC3E}">
        <p14:creationId xmlns:p14="http://schemas.microsoft.com/office/powerpoint/2010/main" val="2801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6</a:t>
            </a:fld>
            <a:endParaRPr lang="en-GB"/>
          </a:p>
        </p:txBody>
      </p:sp>
    </p:spTree>
    <p:extLst>
      <p:ext uri="{BB962C8B-B14F-4D97-AF65-F5344CB8AC3E}">
        <p14:creationId xmlns:p14="http://schemas.microsoft.com/office/powerpoint/2010/main" val="2329636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7</a:t>
            </a:fld>
            <a:endParaRPr lang="en-GB"/>
          </a:p>
        </p:txBody>
      </p:sp>
    </p:spTree>
    <p:extLst>
      <p:ext uri="{BB962C8B-B14F-4D97-AF65-F5344CB8AC3E}">
        <p14:creationId xmlns:p14="http://schemas.microsoft.com/office/powerpoint/2010/main" val="1396654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8</a:t>
            </a:fld>
            <a:endParaRPr lang="en-GB"/>
          </a:p>
        </p:txBody>
      </p:sp>
    </p:spTree>
    <p:extLst>
      <p:ext uri="{BB962C8B-B14F-4D97-AF65-F5344CB8AC3E}">
        <p14:creationId xmlns:p14="http://schemas.microsoft.com/office/powerpoint/2010/main" val="3879126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9</a:t>
            </a:fld>
            <a:endParaRPr lang="en-GB"/>
          </a:p>
        </p:txBody>
      </p:sp>
    </p:spTree>
    <p:extLst>
      <p:ext uri="{BB962C8B-B14F-4D97-AF65-F5344CB8AC3E}">
        <p14:creationId xmlns:p14="http://schemas.microsoft.com/office/powerpoint/2010/main" val="40219942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10</a:t>
            </a:fld>
            <a:endParaRPr lang="en-GB"/>
          </a:p>
        </p:txBody>
      </p:sp>
    </p:spTree>
    <p:extLst>
      <p:ext uri="{BB962C8B-B14F-4D97-AF65-F5344CB8AC3E}">
        <p14:creationId xmlns:p14="http://schemas.microsoft.com/office/powerpoint/2010/main" val="1902550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11</a:t>
            </a:fld>
            <a:endParaRPr lang="en-GB"/>
          </a:p>
        </p:txBody>
      </p:sp>
    </p:spTree>
    <p:extLst>
      <p:ext uri="{BB962C8B-B14F-4D97-AF65-F5344CB8AC3E}">
        <p14:creationId xmlns:p14="http://schemas.microsoft.com/office/powerpoint/2010/main" val="29444199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12</a:t>
            </a:fld>
            <a:endParaRPr lang="en-GB"/>
          </a:p>
        </p:txBody>
      </p:sp>
    </p:spTree>
    <p:extLst>
      <p:ext uri="{BB962C8B-B14F-4D97-AF65-F5344CB8AC3E}">
        <p14:creationId xmlns:p14="http://schemas.microsoft.com/office/powerpoint/2010/main" val="58482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 and Jess</a:t>
            </a:r>
          </a:p>
        </p:txBody>
      </p:sp>
      <p:sp>
        <p:nvSpPr>
          <p:cNvPr id="4" name="Slide Number Placeholder 3"/>
          <p:cNvSpPr>
            <a:spLocks noGrp="1"/>
          </p:cNvSpPr>
          <p:nvPr>
            <p:ph type="sldNum" sz="quarter" idx="5"/>
          </p:nvPr>
        </p:nvSpPr>
        <p:spPr/>
        <p:txBody>
          <a:bodyPr/>
          <a:lstStyle/>
          <a:p>
            <a:fld id="{31196920-2093-45A1-8DBB-A2FA9115AD1D}" type="slidenum">
              <a:rPr lang="en-GB" smtClean="0"/>
              <a:t>13</a:t>
            </a:fld>
            <a:endParaRPr lang="en-GB"/>
          </a:p>
        </p:txBody>
      </p:sp>
    </p:spTree>
    <p:extLst>
      <p:ext uri="{BB962C8B-B14F-4D97-AF65-F5344CB8AC3E}">
        <p14:creationId xmlns:p14="http://schemas.microsoft.com/office/powerpoint/2010/main" val="1231600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14</a:t>
            </a:fld>
            <a:endParaRPr lang="en-GB"/>
          </a:p>
        </p:txBody>
      </p:sp>
    </p:spTree>
    <p:extLst>
      <p:ext uri="{BB962C8B-B14F-4D97-AF65-F5344CB8AC3E}">
        <p14:creationId xmlns:p14="http://schemas.microsoft.com/office/powerpoint/2010/main" val="823296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15</a:t>
            </a:fld>
            <a:endParaRPr lang="en-GB"/>
          </a:p>
        </p:txBody>
      </p:sp>
    </p:spTree>
    <p:extLst>
      <p:ext uri="{BB962C8B-B14F-4D97-AF65-F5344CB8AC3E}">
        <p14:creationId xmlns:p14="http://schemas.microsoft.com/office/powerpoint/2010/main" val="2502888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16</a:t>
            </a:fld>
            <a:endParaRPr lang="en-GB"/>
          </a:p>
        </p:txBody>
      </p:sp>
    </p:spTree>
    <p:extLst>
      <p:ext uri="{BB962C8B-B14F-4D97-AF65-F5344CB8AC3E}">
        <p14:creationId xmlns:p14="http://schemas.microsoft.com/office/powerpoint/2010/main" val="22094656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17</a:t>
            </a:fld>
            <a:endParaRPr lang="en-GB"/>
          </a:p>
        </p:txBody>
      </p:sp>
    </p:spTree>
    <p:extLst>
      <p:ext uri="{BB962C8B-B14F-4D97-AF65-F5344CB8AC3E}">
        <p14:creationId xmlns:p14="http://schemas.microsoft.com/office/powerpoint/2010/main" val="29972323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18</a:t>
            </a:fld>
            <a:endParaRPr lang="en-GB"/>
          </a:p>
        </p:txBody>
      </p:sp>
    </p:spTree>
    <p:extLst>
      <p:ext uri="{BB962C8B-B14F-4D97-AF65-F5344CB8AC3E}">
        <p14:creationId xmlns:p14="http://schemas.microsoft.com/office/powerpoint/2010/main" val="1601028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a:t>
            </a:r>
          </a:p>
        </p:txBody>
      </p:sp>
      <p:sp>
        <p:nvSpPr>
          <p:cNvPr id="4" name="Slide Number Placeholder 3"/>
          <p:cNvSpPr>
            <a:spLocks noGrp="1"/>
          </p:cNvSpPr>
          <p:nvPr>
            <p:ph type="sldNum" sz="quarter" idx="5"/>
          </p:nvPr>
        </p:nvSpPr>
        <p:spPr/>
        <p:txBody>
          <a:bodyPr/>
          <a:lstStyle/>
          <a:p>
            <a:fld id="{31196920-2093-45A1-8DBB-A2FA9115AD1D}" type="slidenum">
              <a:rPr lang="en-GB" smtClean="0"/>
              <a:t>19</a:t>
            </a:fld>
            <a:endParaRPr lang="en-GB"/>
          </a:p>
        </p:txBody>
      </p:sp>
    </p:spTree>
    <p:extLst>
      <p:ext uri="{BB962C8B-B14F-4D97-AF65-F5344CB8AC3E}">
        <p14:creationId xmlns:p14="http://schemas.microsoft.com/office/powerpoint/2010/main" val="1793000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a:t>
            </a:r>
          </a:p>
        </p:txBody>
      </p:sp>
      <p:sp>
        <p:nvSpPr>
          <p:cNvPr id="4" name="Slide Number Placeholder 3"/>
          <p:cNvSpPr>
            <a:spLocks noGrp="1"/>
          </p:cNvSpPr>
          <p:nvPr>
            <p:ph type="sldNum" sz="quarter" idx="5"/>
          </p:nvPr>
        </p:nvSpPr>
        <p:spPr/>
        <p:txBody>
          <a:bodyPr/>
          <a:lstStyle/>
          <a:p>
            <a:fld id="{31196920-2093-45A1-8DBB-A2FA9115AD1D}" type="slidenum">
              <a:rPr lang="en-GB" smtClean="0"/>
              <a:t>20</a:t>
            </a:fld>
            <a:endParaRPr lang="en-GB"/>
          </a:p>
        </p:txBody>
      </p:sp>
    </p:spTree>
    <p:extLst>
      <p:ext uri="{BB962C8B-B14F-4D97-AF65-F5344CB8AC3E}">
        <p14:creationId xmlns:p14="http://schemas.microsoft.com/office/powerpoint/2010/main" val="20376853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cs typeface="Calibri"/>
              </a:rPr>
              <a:t>Jess and Sarah</a:t>
            </a:r>
          </a:p>
        </p:txBody>
      </p:sp>
      <p:sp>
        <p:nvSpPr>
          <p:cNvPr id="4" name="Slide Number Placeholder 3"/>
          <p:cNvSpPr>
            <a:spLocks noGrp="1"/>
          </p:cNvSpPr>
          <p:nvPr>
            <p:ph type="sldNum" sz="quarter" idx="5"/>
          </p:nvPr>
        </p:nvSpPr>
        <p:spPr/>
        <p:txBody>
          <a:bodyPr/>
          <a:lstStyle/>
          <a:p>
            <a:fld id="{31196920-2093-45A1-8DBB-A2FA9115AD1D}" type="slidenum">
              <a:rPr lang="en-GB" smtClean="0"/>
              <a:t>21</a:t>
            </a:fld>
            <a:endParaRPr lang="en-GB"/>
          </a:p>
        </p:txBody>
      </p:sp>
    </p:spTree>
    <p:extLst>
      <p:ext uri="{BB962C8B-B14F-4D97-AF65-F5344CB8AC3E}">
        <p14:creationId xmlns:p14="http://schemas.microsoft.com/office/powerpoint/2010/main" val="11792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987B5-90AC-8EF6-6AAD-611F6DD78F62}"/>
              </a:ext>
            </a:extLst>
          </p:cNvPr>
          <p:cNvSpPr>
            <a:spLocks noGrp="1"/>
          </p:cNvSpPr>
          <p:nvPr>
            <p:ph type="ctrTitle"/>
          </p:nvPr>
        </p:nvSpPr>
        <p:spPr>
          <a:xfrm>
            <a:off x="1524000" y="1122363"/>
            <a:ext cx="9144000" cy="2387600"/>
          </a:xfrm>
        </p:spPr>
        <p:txBody>
          <a:bodyPr anchor="b"/>
          <a:lstStyle>
            <a:lvl1pPr algn="ctr">
              <a:defRPr sz="6000">
                <a:solidFill>
                  <a:srgbClr val="FFC5D0"/>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12064E46-6873-9377-FDCF-8901AD51F257}"/>
              </a:ext>
            </a:extLst>
          </p:cNvPr>
          <p:cNvSpPr>
            <a:spLocks noGrp="1"/>
          </p:cNvSpPr>
          <p:nvPr>
            <p:ph type="subTitle" idx="1"/>
          </p:nvPr>
        </p:nvSpPr>
        <p:spPr>
          <a:xfrm>
            <a:off x="1524000" y="3602038"/>
            <a:ext cx="9144000" cy="1655762"/>
          </a:xfrm>
        </p:spPr>
        <p:txBody>
          <a:bodyPr/>
          <a:lstStyle>
            <a:lvl1pPr marL="0" indent="0" algn="ctr">
              <a:buNone/>
              <a:defRPr sz="2400">
                <a:solidFill>
                  <a:srgbClr val="FFC5D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89906CEB-757F-CEF1-E73C-11BC9F834479}"/>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5" name="Footer Placeholder 4">
            <a:extLst>
              <a:ext uri="{FF2B5EF4-FFF2-40B4-BE49-F238E27FC236}">
                <a16:creationId xmlns:a16="http://schemas.microsoft.com/office/drawing/2014/main" id="{73427FE9-50B2-6718-F43E-8BF89E0758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48B89E-F1E0-B297-5583-C9A272ED7D75}"/>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1667396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A2FD2-4B4A-94FE-1E5B-0C707A4D3F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3F4AAA-F6C0-BEB5-2F90-2B2987F046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F3594F-2694-493A-048A-CFCE3B294ADD}"/>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5" name="Footer Placeholder 4">
            <a:extLst>
              <a:ext uri="{FF2B5EF4-FFF2-40B4-BE49-F238E27FC236}">
                <a16:creationId xmlns:a16="http://schemas.microsoft.com/office/drawing/2014/main" id="{530E3284-12F0-B1EA-E8B3-14AB03480F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7CFEC2-4A29-D9D3-45EE-2E8FEF132CE4}"/>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2323153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90868-9CB3-2DE8-C379-4E377443FE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4EE480-F9E7-00C2-64F7-30767BFCF77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41A2C9-62C0-7643-BD97-9807ADC4F310}"/>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5" name="Footer Placeholder 4">
            <a:extLst>
              <a:ext uri="{FF2B5EF4-FFF2-40B4-BE49-F238E27FC236}">
                <a16:creationId xmlns:a16="http://schemas.microsoft.com/office/drawing/2014/main" id="{8E83C495-DA95-5545-9976-1D160E0E2B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AC15CF-7C81-0ECE-AFF7-FE279B38F188}"/>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2454950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027BD-66CD-A094-03FA-0EAD0A5F59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0C4FB9-3797-9C19-CF25-8478DCF758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AFCD88-C023-3E7F-CCDD-409D2C5F1AD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44F6033-419C-5D88-C31D-D00E7B67218B}"/>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6" name="Footer Placeholder 5">
            <a:extLst>
              <a:ext uri="{FF2B5EF4-FFF2-40B4-BE49-F238E27FC236}">
                <a16:creationId xmlns:a16="http://schemas.microsoft.com/office/drawing/2014/main" id="{9C2B2A9E-452F-7787-7367-65EC41358A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726718-1284-AA5A-5AF8-DE86D4B21BC3}"/>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3576522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2714F-AE62-0ADF-89BD-8685A40CE8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188F50-86F3-A592-328D-EC316D13B5B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9484B79-AF1E-F4D9-EFDD-B20380A8BE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F28CD4-0273-1460-F00A-4D0FD61C46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5F3DA3-F150-1BB4-8B5B-A2D4AEB880E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AC81D1-2DFE-1C8A-2BDE-54C8A1823D25}"/>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8" name="Footer Placeholder 7">
            <a:extLst>
              <a:ext uri="{FF2B5EF4-FFF2-40B4-BE49-F238E27FC236}">
                <a16:creationId xmlns:a16="http://schemas.microsoft.com/office/drawing/2014/main" id="{64E0622C-8FA3-300C-9542-008921705B5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C1878A-15B5-75FD-DD26-695E64AC5CA0}"/>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143068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E13CB-B47A-9C5A-CAFB-731CB049572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4B6F910-3DFA-5685-8D99-741CBBD5C49D}"/>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4" name="Footer Placeholder 3">
            <a:extLst>
              <a:ext uri="{FF2B5EF4-FFF2-40B4-BE49-F238E27FC236}">
                <a16:creationId xmlns:a16="http://schemas.microsoft.com/office/drawing/2014/main" id="{E4492B72-F197-2BFB-07A8-62AB61E26D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26D27E0-DCAB-4E8A-B914-AFF9DB9E3DF0}"/>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2684412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85B99F-FEC1-2ABB-14E4-683A05290624}"/>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3" name="Footer Placeholder 2">
            <a:extLst>
              <a:ext uri="{FF2B5EF4-FFF2-40B4-BE49-F238E27FC236}">
                <a16:creationId xmlns:a16="http://schemas.microsoft.com/office/drawing/2014/main" id="{31880BCA-880E-6433-45EB-727235273C2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B73FA29-45CE-E037-A4EB-7B278655EDD9}"/>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1467714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DB930-B37C-3386-EBBA-491985FB91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2953A65-260F-160A-95EE-27AF03A8EF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C20EF7F-34EE-A03B-8617-CC9C0173E7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2AD584-78C3-0CD9-5AC5-D632344E653E}"/>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6" name="Footer Placeholder 5">
            <a:extLst>
              <a:ext uri="{FF2B5EF4-FFF2-40B4-BE49-F238E27FC236}">
                <a16:creationId xmlns:a16="http://schemas.microsoft.com/office/drawing/2014/main" id="{FDDD9787-02AB-6D87-2033-7B95A2122D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736CFD-A884-C0D5-A29C-3D4AB5310AEE}"/>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3436891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69DA6-E974-71D9-031D-5F8A2AB2C5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AE0628F-20EC-BC20-126B-F908A125A92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9661AF-8C9C-79EC-2996-08A4F58550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0FA08B-5203-1C67-8575-904696F45B2E}"/>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6" name="Footer Placeholder 5">
            <a:extLst>
              <a:ext uri="{FF2B5EF4-FFF2-40B4-BE49-F238E27FC236}">
                <a16:creationId xmlns:a16="http://schemas.microsoft.com/office/drawing/2014/main" id="{A0EF8D93-146A-1268-58BB-E216059496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403DE7-321C-97AB-E39C-140A588B21FF}"/>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3791533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F07EC-CF7B-DB09-7752-7A309966EB9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F09F2B-2E7F-320D-5A44-3B5E9D0EE1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AEA666-B1D8-D05A-9464-9B3114859706}"/>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5" name="Footer Placeholder 4">
            <a:extLst>
              <a:ext uri="{FF2B5EF4-FFF2-40B4-BE49-F238E27FC236}">
                <a16:creationId xmlns:a16="http://schemas.microsoft.com/office/drawing/2014/main" id="{3DA1FBEA-2FFC-EB59-EEBF-E7FE7CFA66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1C8949-5F08-433E-9760-DF06BDF19E87}"/>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2835510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8B783B-A148-36E2-AEB5-DB1D5D49638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A368694-DA8B-C63A-4A6A-BF69232CA5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EF58C6-1E09-4B6B-382D-9B413E7876FB}"/>
              </a:ext>
            </a:extLst>
          </p:cNvPr>
          <p:cNvSpPr>
            <a:spLocks noGrp="1"/>
          </p:cNvSpPr>
          <p:nvPr>
            <p:ph type="dt" sz="half" idx="10"/>
          </p:nvPr>
        </p:nvSpPr>
        <p:spPr/>
        <p:txBody>
          <a:bodyPr/>
          <a:lstStyle/>
          <a:p>
            <a:fld id="{9908691B-5A17-475C-90FA-DECA472E11A0}" type="datetimeFigureOut">
              <a:rPr lang="en-GB" smtClean="0"/>
              <a:t>16/10/2024</a:t>
            </a:fld>
            <a:endParaRPr lang="en-GB"/>
          </a:p>
        </p:txBody>
      </p:sp>
      <p:sp>
        <p:nvSpPr>
          <p:cNvPr id="5" name="Footer Placeholder 4">
            <a:extLst>
              <a:ext uri="{FF2B5EF4-FFF2-40B4-BE49-F238E27FC236}">
                <a16:creationId xmlns:a16="http://schemas.microsoft.com/office/drawing/2014/main" id="{3E6B15D6-2906-FF07-640A-9904403BCE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88727E-377A-753D-CB0E-44DC22B17808}"/>
              </a:ext>
            </a:extLst>
          </p:cNvPr>
          <p:cNvSpPr>
            <a:spLocks noGrp="1"/>
          </p:cNvSpPr>
          <p:nvPr>
            <p:ph type="sldNum" sz="quarter" idx="12"/>
          </p:nvPr>
        </p:nvSpPr>
        <p:spPr/>
        <p:txBody>
          <a:bodyPr/>
          <a:lstStyle/>
          <a:p>
            <a:fld id="{05D72397-1CA0-417E-AF83-3E137DD7B97D}" type="slidenum">
              <a:rPr lang="en-GB" smtClean="0"/>
              <a:t>‹#›</a:t>
            </a:fld>
            <a:endParaRPr lang="en-GB"/>
          </a:p>
        </p:txBody>
      </p:sp>
    </p:spTree>
    <p:extLst>
      <p:ext uri="{BB962C8B-B14F-4D97-AF65-F5344CB8AC3E}">
        <p14:creationId xmlns:p14="http://schemas.microsoft.com/office/powerpoint/2010/main" val="66210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customXml" Target="../ink/ink3.xml"/><Relationship Id="rId3" Type="http://schemas.openxmlformats.org/officeDocument/2006/relationships/slideLayout" Target="../slideLayouts/slideLayout3.xml"/><Relationship Id="rId21" Type="http://schemas.openxmlformats.org/officeDocument/2006/relationships/image" Target="../media/image5.png"/><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3.png"/><Relationship Id="rId25" Type="http://schemas.openxmlformats.org/officeDocument/2006/relationships/image" Target="../media/image7.png"/><Relationship Id="rId2" Type="http://schemas.openxmlformats.org/officeDocument/2006/relationships/slideLayout" Target="../slideLayouts/slideLayout2.xml"/><Relationship Id="rId16" Type="http://schemas.openxmlformats.org/officeDocument/2006/relationships/customXml" Target="../ink/ink2.xml"/><Relationship Id="rId20" Type="http://schemas.openxmlformats.org/officeDocument/2006/relationships/customXml" Target="../ink/ink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customXml" Target="../ink/ink6.xml"/><Relationship Id="rId5" Type="http://schemas.openxmlformats.org/officeDocument/2006/relationships/slideLayout" Target="../slideLayouts/slideLayout5.xml"/><Relationship Id="rId15" Type="http://schemas.openxmlformats.org/officeDocument/2006/relationships/image" Target="../media/image2.png"/><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customXml" Target="../ink/ink1.xml"/><Relationship Id="rId22" Type="http://schemas.openxmlformats.org/officeDocument/2006/relationships/customXml" Target="../ink/ink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5002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736B48-1097-7339-E9E7-2D5679311C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E7CB2C8E-7388-8F1A-8283-D3AE879E36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B6E264D9-0B96-5880-74BD-1107594311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908691B-5A17-475C-90FA-DECA472E11A0}" type="datetimeFigureOut">
              <a:rPr lang="en-GB" smtClean="0"/>
              <a:t>16/10/2024</a:t>
            </a:fld>
            <a:endParaRPr lang="en-GB"/>
          </a:p>
        </p:txBody>
      </p:sp>
      <p:sp>
        <p:nvSpPr>
          <p:cNvPr id="5" name="Footer Placeholder 4">
            <a:extLst>
              <a:ext uri="{FF2B5EF4-FFF2-40B4-BE49-F238E27FC236}">
                <a16:creationId xmlns:a16="http://schemas.microsoft.com/office/drawing/2014/main" id="{C7B9F42C-16B4-FE02-C49F-62D38084D2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F23D0DE-2F1B-DA63-F814-2559CCB46D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D72397-1CA0-417E-AF83-3E137DD7B97D}" type="slidenum">
              <a:rPr lang="en-GB" smtClean="0"/>
              <a:t>‹#›</a:t>
            </a:fld>
            <a:endParaRPr lang="en-GB"/>
          </a:p>
        </p:txBody>
      </p:sp>
      <p:pic>
        <p:nvPicPr>
          <p:cNvPr id="7" name="Picture 2" descr="Harborne Primary School - Home">
            <a:extLst>
              <a:ext uri="{FF2B5EF4-FFF2-40B4-BE49-F238E27FC236}">
                <a16:creationId xmlns:a16="http://schemas.microsoft.com/office/drawing/2014/main" id="{DCBF5D24-5D63-98D3-B231-7CBF614405FF}"/>
              </a:ext>
            </a:extLst>
          </p:cNvPr>
          <p:cNvPicPr>
            <a:picLocks noChangeAspect="1" noChangeArrowheads="1"/>
          </p:cNvPicPr>
          <p:nvPr userDrawn="1"/>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79800" y="161131"/>
            <a:ext cx="1297900" cy="130571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14">
            <p14:nvContentPartPr>
              <p14:cNvPr id="11" name="Ink 10">
                <a:extLst>
                  <a:ext uri="{FF2B5EF4-FFF2-40B4-BE49-F238E27FC236}">
                    <a16:creationId xmlns:a16="http://schemas.microsoft.com/office/drawing/2014/main" id="{7CD03281-8930-9CD9-F106-B2DA4268841E}"/>
                  </a:ext>
                </a:extLst>
              </p14:cNvPr>
              <p14:cNvContentPartPr/>
              <p14:nvPr userDrawn="1"/>
            </p14:nvContentPartPr>
            <p14:xfrm>
              <a:off x="11327390" y="970769"/>
              <a:ext cx="54000" cy="34200"/>
            </p14:xfrm>
          </p:contentPart>
        </mc:Choice>
        <mc:Fallback xmlns="">
          <p:pic>
            <p:nvPicPr>
              <p:cNvPr id="11" name="Ink 10">
                <a:extLst>
                  <a:ext uri="{FF2B5EF4-FFF2-40B4-BE49-F238E27FC236}">
                    <a16:creationId xmlns:a16="http://schemas.microsoft.com/office/drawing/2014/main" id="{7CD03281-8930-9CD9-F106-B2DA4268841E}"/>
                  </a:ext>
                </a:extLst>
              </p:cNvPr>
              <p:cNvPicPr/>
              <p:nvPr/>
            </p:nvPicPr>
            <p:blipFill>
              <a:blip r:embed="rId15"/>
              <a:stretch>
                <a:fillRect/>
              </a:stretch>
            </p:blipFill>
            <p:spPr>
              <a:xfrm>
                <a:off x="11318750" y="961769"/>
                <a:ext cx="71640" cy="51840"/>
              </a:xfrm>
              <a:prstGeom prst="rect">
                <a:avLst/>
              </a:prstGeom>
            </p:spPr>
          </p:pic>
        </mc:Fallback>
      </mc:AlternateContent>
      <p:grpSp>
        <p:nvGrpSpPr>
          <p:cNvPr id="18" name="Group 17">
            <a:extLst>
              <a:ext uri="{FF2B5EF4-FFF2-40B4-BE49-F238E27FC236}">
                <a16:creationId xmlns:a16="http://schemas.microsoft.com/office/drawing/2014/main" id="{FCF271AE-E795-F307-01CB-3FF88F1F5FFB}"/>
              </a:ext>
            </a:extLst>
          </p:cNvPr>
          <p:cNvGrpSpPr/>
          <p:nvPr/>
        </p:nvGrpSpPr>
        <p:grpSpPr>
          <a:xfrm>
            <a:off x="11347550" y="938009"/>
            <a:ext cx="153000" cy="68040"/>
            <a:chOff x="11347550" y="938009"/>
            <a:chExt cx="153000" cy="68040"/>
          </a:xfrm>
        </p:grpSpPr>
        <mc:AlternateContent xmlns:mc="http://schemas.openxmlformats.org/markup-compatibility/2006" xmlns:p14="http://schemas.microsoft.com/office/powerpoint/2010/main">
          <mc:Choice Requires="p14">
            <p:contentPart p14:bwMode="auto" r:id="rId16">
              <p14:nvContentPartPr>
                <p14:cNvPr id="8" name="Ink 7">
                  <a:extLst>
                    <a:ext uri="{FF2B5EF4-FFF2-40B4-BE49-F238E27FC236}">
                      <a16:creationId xmlns:a16="http://schemas.microsoft.com/office/drawing/2014/main" id="{91800015-026A-A409-9A5E-4CB7564D939A}"/>
                    </a:ext>
                  </a:extLst>
                </p14:cNvPr>
                <p14:cNvContentPartPr/>
                <p14:nvPr userDrawn="1"/>
              </p14:nvContentPartPr>
              <p14:xfrm>
                <a:off x="11465270" y="958529"/>
                <a:ext cx="35280" cy="25560"/>
              </p14:xfrm>
            </p:contentPart>
          </mc:Choice>
          <mc:Fallback xmlns="">
            <p:pic>
              <p:nvPicPr>
                <p:cNvPr id="8" name="Ink 7">
                  <a:extLst>
                    <a:ext uri="{FF2B5EF4-FFF2-40B4-BE49-F238E27FC236}">
                      <a16:creationId xmlns:a16="http://schemas.microsoft.com/office/drawing/2014/main" id="{91800015-026A-A409-9A5E-4CB7564D939A}"/>
                    </a:ext>
                  </a:extLst>
                </p:cNvPr>
                <p:cNvPicPr/>
                <p:nvPr/>
              </p:nvPicPr>
              <p:blipFill>
                <a:blip r:embed="rId17"/>
                <a:stretch>
                  <a:fillRect/>
                </a:stretch>
              </p:blipFill>
              <p:spPr>
                <a:xfrm>
                  <a:off x="11456630" y="949529"/>
                  <a:ext cx="52920" cy="432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9" name="Ink 8">
                  <a:extLst>
                    <a:ext uri="{FF2B5EF4-FFF2-40B4-BE49-F238E27FC236}">
                      <a16:creationId xmlns:a16="http://schemas.microsoft.com/office/drawing/2014/main" id="{C1A710B7-EB5B-0B04-778A-58EC365E9857}"/>
                    </a:ext>
                  </a:extLst>
                </p14:cNvPr>
                <p14:cNvContentPartPr/>
                <p14:nvPr userDrawn="1"/>
              </p14:nvContentPartPr>
              <p14:xfrm>
                <a:off x="11476790" y="997409"/>
                <a:ext cx="16920" cy="8640"/>
              </p14:xfrm>
            </p:contentPart>
          </mc:Choice>
          <mc:Fallback xmlns="">
            <p:pic>
              <p:nvPicPr>
                <p:cNvPr id="9" name="Ink 8">
                  <a:extLst>
                    <a:ext uri="{FF2B5EF4-FFF2-40B4-BE49-F238E27FC236}">
                      <a16:creationId xmlns:a16="http://schemas.microsoft.com/office/drawing/2014/main" id="{C1A710B7-EB5B-0B04-778A-58EC365E9857}"/>
                    </a:ext>
                  </a:extLst>
                </p:cNvPr>
                <p:cNvPicPr/>
                <p:nvPr/>
              </p:nvPicPr>
              <p:blipFill>
                <a:blip r:embed="rId19"/>
                <a:stretch>
                  <a:fillRect/>
                </a:stretch>
              </p:blipFill>
              <p:spPr>
                <a:xfrm>
                  <a:off x="11468150" y="988409"/>
                  <a:ext cx="34560" cy="2628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3" name="Ink 12">
                  <a:extLst>
                    <a:ext uri="{FF2B5EF4-FFF2-40B4-BE49-F238E27FC236}">
                      <a16:creationId xmlns:a16="http://schemas.microsoft.com/office/drawing/2014/main" id="{85668C26-ED8A-F672-B01D-C005FD4244F3}"/>
                    </a:ext>
                  </a:extLst>
                </p14:cNvPr>
                <p14:cNvContentPartPr/>
                <p14:nvPr userDrawn="1"/>
              </p14:nvContentPartPr>
              <p14:xfrm>
                <a:off x="11347550" y="938009"/>
                <a:ext cx="36720" cy="32760"/>
              </p14:xfrm>
            </p:contentPart>
          </mc:Choice>
          <mc:Fallback xmlns="">
            <p:pic>
              <p:nvPicPr>
                <p:cNvPr id="13" name="Ink 12">
                  <a:extLst>
                    <a:ext uri="{FF2B5EF4-FFF2-40B4-BE49-F238E27FC236}">
                      <a16:creationId xmlns:a16="http://schemas.microsoft.com/office/drawing/2014/main" id="{85668C26-ED8A-F672-B01D-C005FD4244F3}"/>
                    </a:ext>
                  </a:extLst>
                </p:cNvPr>
                <p:cNvPicPr/>
                <p:nvPr/>
              </p:nvPicPr>
              <p:blipFill>
                <a:blip r:embed="rId21"/>
                <a:stretch>
                  <a:fillRect/>
                </a:stretch>
              </p:blipFill>
              <p:spPr>
                <a:xfrm>
                  <a:off x="11338910" y="929009"/>
                  <a:ext cx="54360" cy="504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5" name="Ink 14">
                  <a:extLst>
                    <a:ext uri="{FF2B5EF4-FFF2-40B4-BE49-F238E27FC236}">
                      <a16:creationId xmlns:a16="http://schemas.microsoft.com/office/drawing/2014/main" id="{1217DC24-492F-5C19-3688-2376A91D778E}"/>
                    </a:ext>
                  </a:extLst>
                </p14:cNvPr>
                <p14:cNvContentPartPr/>
                <p14:nvPr userDrawn="1"/>
              </p14:nvContentPartPr>
              <p14:xfrm>
                <a:off x="11465630" y="952409"/>
                <a:ext cx="360" cy="360"/>
              </p14:xfrm>
            </p:contentPart>
          </mc:Choice>
          <mc:Fallback xmlns="">
            <p:pic>
              <p:nvPicPr>
                <p:cNvPr id="15" name="Ink 14">
                  <a:extLst>
                    <a:ext uri="{FF2B5EF4-FFF2-40B4-BE49-F238E27FC236}">
                      <a16:creationId xmlns:a16="http://schemas.microsoft.com/office/drawing/2014/main" id="{1217DC24-492F-5C19-3688-2376A91D778E}"/>
                    </a:ext>
                  </a:extLst>
                </p:cNvPr>
                <p:cNvPicPr/>
                <p:nvPr/>
              </p:nvPicPr>
              <p:blipFill>
                <a:blip r:embed="rId23"/>
                <a:stretch>
                  <a:fillRect/>
                </a:stretch>
              </p:blipFill>
              <p:spPr>
                <a:xfrm>
                  <a:off x="11456630" y="94376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7" name="Ink 16">
                  <a:extLst>
                    <a:ext uri="{FF2B5EF4-FFF2-40B4-BE49-F238E27FC236}">
                      <a16:creationId xmlns:a16="http://schemas.microsoft.com/office/drawing/2014/main" id="{521F32D2-6D41-EF39-014F-5844B1F37556}"/>
                    </a:ext>
                  </a:extLst>
                </p14:cNvPr>
                <p14:cNvContentPartPr/>
                <p14:nvPr userDrawn="1"/>
              </p14:nvContentPartPr>
              <p14:xfrm>
                <a:off x="11468510" y="985529"/>
                <a:ext cx="2520" cy="1440"/>
              </p14:xfrm>
            </p:contentPart>
          </mc:Choice>
          <mc:Fallback xmlns="">
            <p:pic>
              <p:nvPicPr>
                <p:cNvPr id="17" name="Ink 16">
                  <a:extLst>
                    <a:ext uri="{FF2B5EF4-FFF2-40B4-BE49-F238E27FC236}">
                      <a16:creationId xmlns:a16="http://schemas.microsoft.com/office/drawing/2014/main" id="{521F32D2-6D41-EF39-014F-5844B1F37556}"/>
                    </a:ext>
                  </a:extLst>
                </p:cNvPr>
                <p:cNvPicPr/>
                <p:nvPr/>
              </p:nvPicPr>
              <p:blipFill>
                <a:blip r:embed="rId25"/>
                <a:stretch>
                  <a:fillRect/>
                </a:stretch>
              </p:blipFill>
              <p:spPr>
                <a:xfrm>
                  <a:off x="11459870" y="976889"/>
                  <a:ext cx="20160" cy="19080"/>
                </a:xfrm>
                <a:prstGeom prst="rect">
                  <a:avLst/>
                </a:prstGeom>
              </p:spPr>
            </p:pic>
          </mc:Fallback>
        </mc:AlternateContent>
      </p:grpSp>
    </p:spTree>
    <p:extLst>
      <p:ext uri="{BB962C8B-B14F-4D97-AF65-F5344CB8AC3E}">
        <p14:creationId xmlns:p14="http://schemas.microsoft.com/office/powerpoint/2010/main" val="1272689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rgbClr val="FFC5D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C5D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C5D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C5D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C5D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C5D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5" Type="http://schemas.openxmlformats.org/officeDocument/2006/relationships/image" Target="../media/image10.jp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8.png"/><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hyperlink" Target="https://pshe-association.org.uk/evidence-and-research/a-curriculum-for-life-case-statutory-pshe-education" TargetMode="External"/><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4.xml"/><Relationship Id="rId6" Type="http://schemas.openxmlformats.org/officeDocument/2006/relationships/image" Target="../media/image8.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8.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7" Type="http://schemas.openxmlformats.org/officeDocument/2006/relationships/image" Target="../media/image8.png"/><Relationship Id="rId2" Type="http://schemas.microsoft.com/office/2007/relationships/media" Target="../media/media11.m4a"/><Relationship Id="rId1" Type="http://schemas.openxmlformats.org/officeDocument/2006/relationships/tags" Target="../tags/tag5.xml"/><Relationship Id="rId6" Type="http://schemas.openxmlformats.org/officeDocument/2006/relationships/image" Target="../media/image11.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8.png"/><Relationship Id="rId2" Type="http://schemas.microsoft.com/office/2007/relationships/media" Target="../media/media12.m4a"/><Relationship Id="rId1" Type="http://schemas.openxmlformats.org/officeDocument/2006/relationships/tags" Target="../tags/tag6.xml"/><Relationship Id="rId6" Type="http://schemas.openxmlformats.org/officeDocument/2006/relationships/hyperlink" Target="https://pshe-association.org.uk/evidence-and-research/a-curriculum-for-life-case-statutory-pshe-education" TargetMode="External"/><Relationship Id="rId5" Type="http://schemas.openxmlformats.org/officeDocument/2006/relationships/notesSlide" Target="../notesSlides/notesSlide10.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png"/><Relationship Id="rId5" Type="http://schemas.openxmlformats.org/officeDocument/2006/relationships/image" Target="../media/image15.png"/><Relationship Id="rId4"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8.png"/><Relationship Id="rId5" Type="http://schemas.openxmlformats.org/officeDocument/2006/relationships/image" Target="../media/image16.png"/><Relationship Id="rId4"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8.png"/><Relationship Id="rId4"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8.png"/><Relationship Id="rId5" Type="http://schemas.openxmlformats.org/officeDocument/2006/relationships/image" Target="../media/image17.png"/><Relationship Id="rId4"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8.png"/><Relationship Id="rId4"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8.png"/><Relationship Id="rId4"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8.png"/><Relationship Id="rId5" Type="http://schemas.openxmlformats.org/officeDocument/2006/relationships/hyperlink" Target="mailto:enquiry@harborne.bham.sch.uk" TargetMode="External"/><Relationship Id="rId4"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5247B-2C5E-F197-6224-3E0E4D536F59}"/>
              </a:ext>
            </a:extLst>
          </p:cNvPr>
          <p:cNvSpPr>
            <a:spLocks noGrp="1"/>
          </p:cNvSpPr>
          <p:nvPr>
            <p:ph type="ctrTitle"/>
          </p:nvPr>
        </p:nvSpPr>
        <p:spPr/>
        <p:txBody>
          <a:bodyPr>
            <a:normAutofit fontScale="90000"/>
          </a:bodyPr>
          <a:lstStyle/>
          <a:p>
            <a:r>
              <a:rPr lang="en-GB" b="1" u="sng" dirty="0"/>
              <a:t>Wednesday 16</a:t>
            </a:r>
            <a:r>
              <a:rPr lang="en-GB" b="1" u="sng" baseline="30000" dirty="0"/>
              <a:t>th</a:t>
            </a:r>
            <a:r>
              <a:rPr lang="en-GB" b="1" u="sng" dirty="0"/>
              <a:t> October 2024</a:t>
            </a:r>
            <a:br>
              <a:rPr lang="en-GB" sz="11500" b="1" dirty="0"/>
            </a:br>
            <a:r>
              <a:rPr lang="en-GB" sz="11500" b="1" dirty="0"/>
              <a:t>PSHE at HPS</a:t>
            </a:r>
          </a:p>
        </p:txBody>
      </p:sp>
      <p:sp>
        <p:nvSpPr>
          <p:cNvPr id="3" name="Subtitle 2">
            <a:extLst>
              <a:ext uri="{FF2B5EF4-FFF2-40B4-BE49-F238E27FC236}">
                <a16:creationId xmlns:a16="http://schemas.microsoft.com/office/drawing/2014/main" id="{5014FB89-7FC1-C9C7-B337-77BF70F974D7}"/>
              </a:ext>
            </a:extLst>
          </p:cNvPr>
          <p:cNvSpPr>
            <a:spLocks noGrp="1"/>
          </p:cNvSpPr>
          <p:nvPr>
            <p:ph type="subTitle" idx="1"/>
          </p:nvPr>
        </p:nvSpPr>
        <p:spPr/>
        <p:txBody>
          <a:bodyPr>
            <a:normAutofit/>
          </a:bodyPr>
          <a:lstStyle/>
          <a:p>
            <a:r>
              <a:rPr lang="en-GB" sz="4000" dirty="0"/>
              <a:t>Thank you for coming!</a:t>
            </a:r>
          </a:p>
          <a:p>
            <a:r>
              <a:rPr lang="en-GB" sz="4000" dirty="0"/>
              <a:t>Please help yourself to a drink and biscuit.</a:t>
            </a:r>
          </a:p>
        </p:txBody>
      </p:sp>
      <p:pic>
        <p:nvPicPr>
          <p:cNvPr id="17" name="Audio 16">
            <a:hlinkClick r:id="" action="ppaction://media"/>
            <a:extLst>
              <a:ext uri="{FF2B5EF4-FFF2-40B4-BE49-F238E27FC236}">
                <a16:creationId xmlns:a16="http://schemas.microsoft.com/office/drawing/2014/main" id="{48E9ABBC-3915-40B7-EFF6-8101D4507A0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30611978"/>
      </p:ext>
    </p:extLst>
  </p:cSld>
  <p:clrMapOvr>
    <a:masterClrMapping/>
  </p:clrMapOvr>
  <mc:AlternateContent xmlns:mc="http://schemas.openxmlformats.org/markup-compatibility/2006" xmlns:p14="http://schemas.microsoft.com/office/powerpoint/2010/main">
    <mc:Choice Requires="p14">
      <p:transition spd="slow" p14:dur="2000" advTm="16815"/>
    </mc:Choice>
    <mc:Fallback xmlns="">
      <p:transition spd="slow" advTm="16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24829-EFC4-80F5-C7DB-5AB65E5CC0CC}"/>
              </a:ext>
            </a:extLst>
          </p:cNvPr>
          <p:cNvSpPr>
            <a:spLocks noGrp="1"/>
          </p:cNvSpPr>
          <p:nvPr>
            <p:ph type="title"/>
          </p:nvPr>
        </p:nvSpPr>
        <p:spPr/>
        <p:txBody>
          <a:bodyPr/>
          <a:lstStyle/>
          <a:p>
            <a:r>
              <a:rPr lang="en-GB" dirty="0"/>
              <a:t>Welcome</a:t>
            </a:r>
          </a:p>
        </p:txBody>
      </p:sp>
      <p:sp>
        <p:nvSpPr>
          <p:cNvPr id="3" name="Content Placeholder 2">
            <a:extLst>
              <a:ext uri="{FF2B5EF4-FFF2-40B4-BE49-F238E27FC236}">
                <a16:creationId xmlns:a16="http://schemas.microsoft.com/office/drawing/2014/main" id="{5FEF9B65-B443-B4C1-BF73-AC9510B10089}"/>
              </a:ext>
            </a:extLst>
          </p:cNvPr>
          <p:cNvSpPr>
            <a:spLocks noGrp="1"/>
          </p:cNvSpPr>
          <p:nvPr>
            <p:ph idx="1"/>
          </p:nvPr>
        </p:nvSpPr>
        <p:spPr>
          <a:xfrm>
            <a:off x="3229196" y="4783286"/>
            <a:ext cx="2117651" cy="1603375"/>
          </a:xfrm>
        </p:spPr>
        <p:txBody>
          <a:bodyPr/>
          <a:lstStyle/>
          <a:p>
            <a:pPr marL="0" indent="0" algn="ctr">
              <a:buNone/>
            </a:pPr>
            <a:r>
              <a:rPr lang="en-GB" dirty="0"/>
              <a:t>Mrs Bagnall</a:t>
            </a:r>
          </a:p>
          <a:p>
            <a:pPr marL="0" indent="0" algn="ctr">
              <a:buNone/>
            </a:pPr>
            <a:r>
              <a:rPr lang="en-GB" dirty="0"/>
              <a:t>Year 5 Teacher</a:t>
            </a:r>
          </a:p>
          <a:p>
            <a:pPr marL="0" indent="0" algn="ctr">
              <a:buNone/>
            </a:pPr>
            <a:r>
              <a:rPr lang="en-GB" dirty="0"/>
              <a:t>PSHE Lead</a:t>
            </a:r>
          </a:p>
        </p:txBody>
      </p:sp>
      <p:sp>
        <p:nvSpPr>
          <p:cNvPr id="4" name="Content Placeholder 2">
            <a:extLst>
              <a:ext uri="{FF2B5EF4-FFF2-40B4-BE49-F238E27FC236}">
                <a16:creationId xmlns:a16="http://schemas.microsoft.com/office/drawing/2014/main" id="{F52E4EF1-42B7-8BCC-D511-1A80D4BBF20C}"/>
              </a:ext>
            </a:extLst>
          </p:cNvPr>
          <p:cNvSpPr txBox="1">
            <a:spLocks/>
          </p:cNvSpPr>
          <p:nvPr/>
        </p:nvSpPr>
        <p:spPr>
          <a:xfrm>
            <a:off x="6975401" y="4783286"/>
            <a:ext cx="2117651" cy="16033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C5D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C5D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C5D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C5D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C5D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dirty="0"/>
              <a:t>Miss </a:t>
            </a:r>
            <a:r>
              <a:rPr lang="en-GB" dirty="0" err="1"/>
              <a:t>Oreton</a:t>
            </a:r>
            <a:endParaRPr lang="en-GB" dirty="0"/>
          </a:p>
          <a:p>
            <a:pPr marL="0" indent="0" algn="ctr">
              <a:buFont typeface="Arial" panose="020B0604020202020204" pitchFamily="34" charset="0"/>
              <a:buNone/>
            </a:pPr>
            <a:r>
              <a:rPr lang="en-GB" dirty="0"/>
              <a:t>Year 2 Teacher</a:t>
            </a:r>
          </a:p>
          <a:p>
            <a:pPr marL="0" indent="0" algn="ctr">
              <a:buFont typeface="Arial" panose="020B0604020202020204" pitchFamily="34" charset="0"/>
              <a:buNone/>
            </a:pPr>
            <a:r>
              <a:rPr lang="en-GB" dirty="0"/>
              <a:t>PSHE Lead</a:t>
            </a:r>
          </a:p>
        </p:txBody>
      </p:sp>
      <p:pic>
        <p:nvPicPr>
          <p:cNvPr id="6" name="Picture 5" descr="A person smiling in front of a painted wall&#10;&#10;Description automatically generated">
            <a:extLst>
              <a:ext uri="{FF2B5EF4-FFF2-40B4-BE49-F238E27FC236}">
                <a16:creationId xmlns:a16="http://schemas.microsoft.com/office/drawing/2014/main" id="{4D5C529A-5403-CD7E-7BA7-A51C20E53A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5401" y="1690688"/>
            <a:ext cx="2200940" cy="2934586"/>
          </a:xfrm>
          <a:prstGeom prst="ellipse">
            <a:avLst/>
          </a:prstGeom>
          <a:ln>
            <a:noFill/>
          </a:ln>
          <a:effectLst>
            <a:softEdge rad="112500"/>
          </a:effectLst>
        </p:spPr>
      </p:pic>
      <p:pic>
        <p:nvPicPr>
          <p:cNvPr id="8" name="Picture 7" descr="A person smiling at camera&#10;&#10;Description automatically generated">
            <a:extLst>
              <a:ext uri="{FF2B5EF4-FFF2-40B4-BE49-F238E27FC236}">
                <a16:creationId xmlns:a16="http://schemas.microsoft.com/office/drawing/2014/main" id="{22596837-1D34-4F98-AAAA-DF2BCF8309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2862374" y="2057510"/>
            <a:ext cx="2934587" cy="2200940"/>
          </a:xfrm>
          <a:prstGeom prst="ellipse">
            <a:avLst/>
          </a:prstGeom>
          <a:ln>
            <a:noFill/>
          </a:ln>
          <a:effectLst>
            <a:softEdge rad="112500"/>
          </a:effectLst>
        </p:spPr>
      </p:pic>
      <p:pic>
        <p:nvPicPr>
          <p:cNvPr id="16" name="Audio 15">
            <a:hlinkClick r:id="" action="ppaction://media"/>
            <a:extLst>
              <a:ext uri="{FF2B5EF4-FFF2-40B4-BE49-F238E27FC236}">
                <a16:creationId xmlns:a16="http://schemas.microsoft.com/office/drawing/2014/main" id="{5AA36726-F824-B875-0E24-873FA6A05B7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00340963"/>
      </p:ext>
    </p:extLst>
  </p:cSld>
  <p:clrMapOvr>
    <a:masterClrMapping/>
  </p:clrMapOvr>
  <mc:AlternateContent xmlns:mc="http://schemas.openxmlformats.org/markup-compatibility/2006" xmlns:p14="http://schemas.microsoft.com/office/powerpoint/2010/main">
    <mc:Choice Requires="p14">
      <p:transition spd="slow" p14:dur="2000" advTm="5996"/>
    </mc:Choice>
    <mc:Fallback xmlns="">
      <p:transition spd="slow" advTm="59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CEF3B0E-782C-C2C1-0465-27EDFCD40800}"/>
              </a:ext>
            </a:extLst>
          </p:cNvPr>
          <p:cNvSpPr/>
          <p:nvPr/>
        </p:nvSpPr>
        <p:spPr>
          <a:xfrm>
            <a:off x="435935" y="1605516"/>
            <a:ext cx="2846067" cy="478465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2833876-2C46-8CED-EF50-5336AF77F21D}"/>
              </a:ext>
            </a:extLst>
          </p:cNvPr>
          <p:cNvSpPr>
            <a:spLocks noGrp="1"/>
          </p:cNvSpPr>
          <p:nvPr>
            <p:ph type="title"/>
          </p:nvPr>
        </p:nvSpPr>
        <p:spPr/>
        <p:txBody>
          <a:bodyPr/>
          <a:lstStyle/>
          <a:p>
            <a:r>
              <a:rPr lang="en-GB" dirty="0"/>
              <a:t>What is PSHE?</a:t>
            </a:r>
          </a:p>
        </p:txBody>
      </p:sp>
      <p:sp>
        <p:nvSpPr>
          <p:cNvPr id="4" name="Oval 3">
            <a:extLst>
              <a:ext uri="{FF2B5EF4-FFF2-40B4-BE49-F238E27FC236}">
                <a16:creationId xmlns:a16="http://schemas.microsoft.com/office/drawing/2014/main" id="{A09D1840-BCFA-D7A2-7A75-7BD537723F4F}"/>
              </a:ext>
            </a:extLst>
          </p:cNvPr>
          <p:cNvSpPr/>
          <p:nvPr/>
        </p:nvSpPr>
        <p:spPr>
          <a:xfrm>
            <a:off x="685798" y="1825336"/>
            <a:ext cx="1011382" cy="1011382"/>
          </a:xfrm>
          <a:prstGeom prst="ellipse">
            <a:avLst/>
          </a:prstGeom>
          <a:solidFill>
            <a:srgbClr val="B0DEFA"/>
          </a:solidFill>
          <a:ln w="38100">
            <a:solidFill>
              <a:srgbClr val="47B1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latin typeface="+mj-lt"/>
                <a:ea typeface="Roboto" panose="02000000000000000000" pitchFamily="2" charset="0"/>
              </a:rPr>
              <a:t>P</a:t>
            </a:r>
          </a:p>
        </p:txBody>
      </p:sp>
      <p:sp>
        <p:nvSpPr>
          <p:cNvPr id="5" name="Oval 4">
            <a:extLst>
              <a:ext uri="{FF2B5EF4-FFF2-40B4-BE49-F238E27FC236}">
                <a16:creationId xmlns:a16="http://schemas.microsoft.com/office/drawing/2014/main" id="{98DD3DF3-B2CE-B11A-0246-AC911EA17741}"/>
              </a:ext>
            </a:extLst>
          </p:cNvPr>
          <p:cNvSpPr/>
          <p:nvPr/>
        </p:nvSpPr>
        <p:spPr>
          <a:xfrm>
            <a:off x="685798" y="2951024"/>
            <a:ext cx="1011382" cy="1011382"/>
          </a:xfrm>
          <a:prstGeom prst="ellipse">
            <a:avLst/>
          </a:prstGeom>
          <a:solidFill>
            <a:srgbClr val="6FBD84"/>
          </a:solid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latin typeface="+mj-lt"/>
                <a:ea typeface="Roboto" panose="02000000000000000000" pitchFamily="2" charset="0"/>
              </a:rPr>
              <a:t>S</a:t>
            </a:r>
          </a:p>
        </p:txBody>
      </p:sp>
      <p:sp>
        <p:nvSpPr>
          <p:cNvPr id="6" name="Oval 5">
            <a:extLst>
              <a:ext uri="{FF2B5EF4-FFF2-40B4-BE49-F238E27FC236}">
                <a16:creationId xmlns:a16="http://schemas.microsoft.com/office/drawing/2014/main" id="{9656B948-2E3A-CA30-5A57-5B3156456870}"/>
              </a:ext>
            </a:extLst>
          </p:cNvPr>
          <p:cNvSpPr/>
          <p:nvPr/>
        </p:nvSpPr>
        <p:spPr>
          <a:xfrm>
            <a:off x="685798" y="4076712"/>
            <a:ext cx="1011382" cy="1011382"/>
          </a:xfrm>
          <a:prstGeom prst="ellipse">
            <a:avLst/>
          </a:prstGeom>
          <a:solidFill>
            <a:srgbClr val="F9BE95"/>
          </a:solidFill>
          <a:ln w="3810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latin typeface="+mj-lt"/>
                <a:ea typeface="Roboto" panose="02000000000000000000" pitchFamily="2" charset="0"/>
              </a:rPr>
              <a:t>H</a:t>
            </a:r>
          </a:p>
        </p:txBody>
      </p:sp>
      <p:sp>
        <p:nvSpPr>
          <p:cNvPr id="7" name="Oval 6">
            <a:extLst>
              <a:ext uri="{FF2B5EF4-FFF2-40B4-BE49-F238E27FC236}">
                <a16:creationId xmlns:a16="http://schemas.microsoft.com/office/drawing/2014/main" id="{48FCDD76-A477-69F6-4D97-A6B9A09A0EC2}"/>
              </a:ext>
            </a:extLst>
          </p:cNvPr>
          <p:cNvSpPr/>
          <p:nvPr/>
        </p:nvSpPr>
        <p:spPr>
          <a:xfrm>
            <a:off x="685798" y="5202400"/>
            <a:ext cx="1011382" cy="1011382"/>
          </a:xfrm>
          <a:prstGeom prst="ellipse">
            <a:avLst/>
          </a:prstGeom>
          <a:solidFill>
            <a:srgbClr val="F39DA2"/>
          </a:solidFill>
          <a:ln w="38100">
            <a:solidFill>
              <a:srgbClr val="F16D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latin typeface="+mj-lt"/>
                <a:ea typeface="Roboto" panose="02000000000000000000" pitchFamily="2" charset="0"/>
              </a:rPr>
              <a:t>E</a:t>
            </a:r>
          </a:p>
        </p:txBody>
      </p:sp>
      <p:sp>
        <p:nvSpPr>
          <p:cNvPr id="8" name="TextBox 7">
            <a:extLst>
              <a:ext uri="{FF2B5EF4-FFF2-40B4-BE49-F238E27FC236}">
                <a16:creationId xmlns:a16="http://schemas.microsoft.com/office/drawing/2014/main" id="{ECCC435F-2FFC-3534-589D-1AB0357F4EA3}"/>
              </a:ext>
            </a:extLst>
          </p:cNvPr>
          <p:cNvSpPr txBox="1"/>
          <p:nvPr/>
        </p:nvSpPr>
        <p:spPr>
          <a:xfrm>
            <a:off x="1764930" y="2093872"/>
            <a:ext cx="1407762" cy="584775"/>
          </a:xfrm>
          <a:prstGeom prst="rect">
            <a:avLst/>
          </a:prstGeom>
          <a:noFill/>
        </p:spPr>
        <p:txBody>
          <a:bodyPr wrap="square" rtlCol="0">
            <a:spAutoFit/>
          </a:bodyPr>
          <a:lstStyle/>
          <a:p>
            <a:r>
              <a:rPr lang="en-US" sz="3200" dirty="0" err="1">
                <a:solidFill>
                  <a:srgbClr val="00407D"/>
                </a:solidFill>
                <a:latin typeface="+mj-lt"/>
                <a:ea typeface="Roboto" panose="02000000000000000000" pitchFamily="2" charset="0"/>
              </a:rPr>
              <a:t>ersonal</a:t>
            </a:r>
            <a:endParaRPr lang="en-US" sz="3200" dirty="0">
              <a:solidFill>
                <a:srgbClr val="00407D"/>
              </a:solidFill>
              <a:latin typeface="+mj-lt"/>
              <a:ea typeface="Roboto" panose="02000000000000000000" pitchFamily="2" charset="0"/>
            </a:endParaRPr>
          </a:p>
        </p:txBody>
      </p:sp>
      <p:sp>
        <p:nvSpPr>
          <p:cNvPr id="9" name="TextBox 8">
            <a:extLst>
              <a:ext uri="{FF2B5EF4-FFF2-40B4-BE49-F238E27FC236}">
                <a16:creationId xmlns:a16="http://schemas.microsoft.com/office/drawing/2014/main" id="{75920BDA-C9B0-97BB-0199-C6E5C2551516}"/>
              </a:ext>
            </a:extLst>
          </p:cNvPr>
          <p:cNvSpPr txBox="1"/>
          <p:nvPr/>
        </p:nvSpPr>
        <p:spPr>
          <a:xfrm>
            <a:off x="1764930" y="3198167"/>
            <a:ext cx="1517073" cy="584775"/>
          </a:xfrm>
          <a:prstGeom prst="rect">
            <a:avLst/>
          </a:prstGeom>
          <a:noFill/>
        </p:spPr>
        <p:txBody>
          <a:bodyPr wrap="square" rtlCol="0">
            <a:spAutoFit/>
          </a:bodyPr>
          <a:lstStyle/>
          <a:p>
            <a:r>
              <a:rPr lang="en-US" sz="3200" dirty="0" err="1">
                <a:solidFill>
                  <a:srgbClr val="005721"/>
                </a:solidFill>
                <a:latin typeface="+mj-lt"/>
                <a:ea typeface="Roboto" panose="02000000000000000000" pitchFamily="2" charset="0"/>
              </a:rPr>
              <a:t>ocial</a:t>
            </a:r>
            <a:endParaRPr lang="en-US" sz="3200" dirty="0">
              <a:solidFill>
                <a:srgbClr val="005721"/>
              </a:solidFill>
              <a:latin typeface="+mj-lt"/>
              <a:ea typeface="Roboto" panose="02000000000000000000" pitchFamily="2" charset="0"/>
            </a:endParaRPr>
          </a:p>
        </p:txBody>
      </p:sp>
      <p:sp>
        <p:nvSpPr>
          <p:cNvPr id="10" name="TextBox 9">
            <a:extLst>
              <a:ext uri="{FF2B5EF4-FFF2-40B4-BE49-F238E27FC236}">
                <a16:creationId xmlns:a16="http://schemas.microsoft.com/office/drawing/2014/main" id="{B69F992A-18CA-DF93-72D2-2EF0CA8B172C}"/>
              </a:ext>
            </a:extLst>
          </p:cNvPr>
          <p:cNvSpPr txBox="1"/>
          <p:nvPr/>
        </p:nvSpPr>
        <p:spPr>
          <a:xfrm>
            <a:off x="1766455" y="4351570"/>
            <a:ext cx="1184564" cy="584775"/>
          </a:xfrm>
          <a:prstGeom prst="rect">
            <a:avLst/>
          </a:prstGeom>
          <a:noFill/>
        </p:spPr>
        <p:txBody>
          <a:bodyPr wrap="square" rtlCol="0">
            <a:spAutoFit/>
          </a:bodyPr>
          <a:lstStyle/>
          <a:p>
            <a:r>
              <a:rPr lang="en-US" sz="3200" dirty="0" err="1">
                <a:solidFill>
                  <a:srgbClr val="EA4E13"/>
                </a:solidFill>
                <a:latin typeface="+mj-lt"/>
                <a:ea typeface="Roboto" panose="02000000000000000000" pitchFamily="2" charset="0"/>
              </a:rPr>
              <a:t>ealth</a:t>
            </a:r>
            <a:endParaRPr lang="en-US" sz="3200" dirty="0">
              <a:solidFill>
                <a:srgbClr val="EA4E13"/>
              </a:solidFill>
              <a:latin typeface="+mj-lt"/>
              <a:ea typeface="Roboto" panose="02000000000000000000" pitchFamily="2" charset="0"/>
            </a:endParaRPr>
          </a:p>
        </p:txBody>
      </p:sp>
      <p:sp>
        <p:nvSpPr>
          <p:cNvPr id="11" name="TextBox 10">
            <a:extLst>
              <a:ext uri="{FF2B5EF4-FFF2-40B4-BE49-F238E27FC236}">
                <a16:creationId xmlns:a16="http://schemas.microsoft.com/office/drawing/2014/main" id="{FBAAF567-9D68-3841-9F74-C72AEB4C1D8D}"/>
              </a:ext>
            </a:extLst>
          </p:cNvPr>
          <p:cNvSpPr txBox="1"/>
          <p:nvPr/>
        </p:nvSpPr>
        <p:spPr>
          <a:xfrm>
            <a:off x="1764929" y="5477258"/>
            <a:ext cx="1517073" cy="584775"/>
          </a:xfrm>
          <a:prstGeom prst="rect">
            <a:avLst/>
          </a:prstGeom>
          <a:noFill/>
        </p:spPr>
        <p:txBody>
          <a:bodyPr wrap="square" rtlCol="0">
            <a:spAutoFit/>
          </a:bodyPr>
          <a:lstStyle/>
          <a:p>
            <a:r>
              <a:rPr lang="en-US" sz="3200" dirty="0" err="1">
                <a:solidFill>
                  <a:srgbClr val="E50050"/>
                </a:solidFill>
                <a:latin typeface="+mj-lt"/>
                <a:ea typeface="Roboto" panose="02000000000000000000" pitchFamily="2" charset="0"/>
              </a:rPr>
              <a:t>conomic</a:t>
            </a:r>
            <a:endParaRPr lang="en-US" sz="3200" dirty="0">
              <a:solidFill>
                <a:srgbClr val="E50050"/>
              </a:solidFill>
              <a:latin typeface="+mj-lt"/>
              <a:ea typeface="Roboto" panose="02000000000000000000" pitchFamily="2" charset="0"/>
            </a:endParaRPr>
          </a:p>
        </p:txBody>
      </p:sp>
      <p:sp>
        <p:nvSpPr>
          <p:cNvPr id="12" name="TextBox 11">
            <a:extLst>
              <a:ext uri="{FF2B5EF4-FFF2-40B4-BE49-F238E27FC236}">
                <a16:creationId xmlns:a16="http://schemas.microsoft.com/office/drawing/2014/main" id="{83FAA069-8154-72BB-67E9-A9E0FF4034CC}"/>
              </a:ext>
            </a:extLst>
          </p:cNvPr>
          <p:cNvSpPr txBox="1"/>
          <p:nvPr/>
        </p:nvSpPr>
        <p:spPr>
          <a:xfrm>
            <a:off x="2047009" y="1807718"/>
            <a:ext cx="5049982" cy="461665"/>
          </a:xfrm>
          <a:prstGeom prst="rect">
            <a:avLst/>
          </a:prstGeom>
          <a:noFill/>
        </p:spPr>
        <p:txBody>
          <a:bodyPr wrap="square">
            <a:spAutoFit/>
          </a:bodyPr>
          <a:lstStyle/>
          <a:p>
            <a:pPr algn="ctr"/>
            <a:r>
              <a:rPr lang="en-GB" sz="2400" u="none" strike="noStrike" dirty="0">
                <a:solidFill>
                  <a:srgbClr val="FFC5D0"/>
                </a:solidFill>
                <a:effectLst/>
                <a:latin typeface="+mj-lt"/>
                <a:ea typeface="Roboto" panose="02000000000000000000" pitchFamily="2" charset="0"/>
              </a:rPr>
              <a:t>PSHE stands for:</a:t>
            </a:r>
            <a:endParaRPr lang="en-US" sz="2400" dirty="0">
              <a:solidFill>
                <a:srgbClr val="FFC5D0"/>
              </a:solidFill>
              <a:latin typeface="+mj-lt"/>
              <a:ea typeface="Roboto" panose="02000000000000000000" pitchFamily="2" charset="0"/>
            </a:endParaRPr>
          </a:p>
        </p:txBody>
      </p:sp>
      <p:sp>
        <p:nvSpPr>
          <p:cNvPr id="13" name="TextBox 12">
            <a:extLst>
              <a:ext uri="{FF2B5EF4-FFF2-40B4-BE49-F238E27FC236}">
                <a16:creationId xmlns:a16="http://schemas.microsoft.com/office/drawing/2014/main" id="{A4E3071B-137E-DF99-E8CF-3729F049EDCF}"/>
              </a:ext>
            </a:extLst>
          </p:cNvPr>
          <p:cNvSpPr txBox="1"/>
          <p:nvPr/>
        </p:nvSpPr>
        <p:spPr>
          <a:xfrm>
            <a:off x="3745716" y="1648660"/>
            <a:ext cx="5049982" cy="830997"/>
          </a:xfrm>
          <a:prstGeom prst="rect">
            <a:avLst/>
          </a:prstGeom>
          <a:solidFill>
            <a:srgbClr val="A50021"/>
          </a:solidFill>
        </p:spPr>
        <p:txBody>
          <a:bodyPr wrap="square">
            <a:spAutoFit/>
          </a:bodyPr>
          <a:lstStyle/>
          <a:p>
            <a:r>
              <a:rPr lang="en-GB" sz="2400" b="0" i="0" u="none" strike="noStrike" dirty="0">
                <a:solidFill>
                  <a:srgbClr val="FFC5D0"/>
                </a:solidFill>
                <a:effectLst/>
                <a:latin typeface="+mj-lt"/>
              </a:rPr>
              <a:t>PSHE education helps to provide children with </a:t>
            </a:r>
            <a:r>
              <a:rPr lang="en-GB" sz="2400" b="1" i="0" u="none" strike="noStrike" dirty="0">
                <a:solidFill>
                  <a:srgbClr val="FFC5D0"/>
                </a:solidFill>
                <a:effectLst/>
                <a:latin typeface="+mj-lt"/>
              </a:rPr>
              <a:t>essential skills </a:t>
            </a:r>
            <a:r>
              <a:rPr lang="en-GB" sz="2400" b="0" i="0" u="none" strike="noStrike" dirty="0">
                <a:solidFill>
                  <a:srgbClr val="FFC5D0"/>
                </a:solidFill>
                <a:effectLst/>
                <a:latin typeface="+mj-lt"/>
              </a:rPr>
              <a:t>they need to:</a:t>
            </a:r>
            <a:endParaRPr lang="en-US" sz="2400" dirty="0">
              <a:solidFill>
                <a:srgbClr val="FFC5D0"/>
              </a:solidFill>
              <a:latin typeface="+mj-lt"/>
              <a:ea typeface="Roboto" panose="02000000000000000000" pitchFamily="2" charset="0"/>
            </a:endParaRPr>
          </a:p>
        </p:txBody>
      </p:sp>
      <p:sp>
        <p:nvSpPr>
          <p:cNvPr id="14" name="Right Bracket 13">
            <a:extLst>
              <a:ext uri="{FF2B5EF4-FFF2-40B4-BE49-F238E27FC236}">
                <a16:creationId xmlns:a16="http://schemas.microsoft.com/office/drawing/2014/main" id="{0E8F96A2-EF46-CF5B-4C9F-D055F9163BF1}"/>
              </a:ext>
            </a:extLst>
          </p:cNvPr>
          <p:cNvSpPr/>
          <p:nvPr/>
        </p:nvSpPr>
        <p:spPr>
          <a:xfrm>
            <a:off x="3463637" y="2668655"/>
            <a:ext cx="484909" cy="3088566"/>
          </a:xfrm>
          <a:prstGeom prst="rightBracket">
            <a:avLst/>
          </a:prstGeom>
          <a:ln w="38100">
            <a:solidFill>
              <a:srgbClr val="FFC5D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mj-lt"/>
            </a:endParaRPr>
          </a:p>
        </p:txBody>
      </p:sp>
      <p:cxnSp>
        <p:nvCxnSpPr>
          <p:cNvPr id="15" name="Straight Connector 14">
            <a:extLst>
              <a:ext uri="{FF2B5EF4-FFF2-40B4-BE49-F238E27FC236}">
                <a16:creationId xmlns:a16="http://schemas.microsoft.com/office/drawing/2014/main" id="{D853DE3E-DE78-61FF-759E-D652C06FB40D}"/>
              </a:ext>
            </a:extLst>
          </p:cNvPr>
          <p:cNvCxnSpPr/>
          <p:nvPr/>
        </p:nvCxnSpPr>
        <p:spPr>
          <a:xfrm>
            <a:off x="3948546" y="3380202"/>
            <a:ext cx="360218" cy="0"/>
          </a:xfrm>
          <a:prstGeom prst="line">
            <a:avLst/>
          </a:prstGeom>
          <a:ln w="38100">
            <a:solidFill>
              <a:srgbClr val="FFC5D0"/>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C0D20198-8FED-10A5-8950-396D7175E60C}"/>
              </a:ext>
            </a:extLst>
          </p:cNvPr>
          <p:cNvSpPr txBox="1"/>
          <p:nvPr/>
        </p:nvSpPr>
        <p:spPr>
          <a:xfrm>
            <a:off x="4398823" y="3013501"/>
            <a:ext cx="2663536" cy="830997"/>
          </a:xfrm>
          <a:prstGeom prst="rect">
            <a:avLst/>
          </a:prstGeom>
          <a:noFill/>
        </p:spPr>
        <p:txBody>
          <a:bodyPr wrap="square">
            <a:spAutoFit/>
          </a:bodyPr>
          <a:lstStyle/>
          <a:p>
            <a:r>
              <a:rPr lang="en-GB" sz="2400" dirty="0">
                <a:solidFill>
                  <a:srgbClr val="FFC5D0"/>
                </a:solidFill>
                <a:latin typeface="+mj-lt"/>
              </a:rPr>
              <a:t>stay physically and mentally safe and well;</a:t>
            </a:r>
            <a:endParaRPr lang="en-US" sz="2400" dirty="0">
              <a:solidFill>
                <a:srgbClr val="FFC5D0"/>
              </a:solidFill>
              <a:latin typeface="+mj-lt"/>
              <a:ea typeface="Roboto" panose="02000000000000000000" pitchFamily="2" charset="0"/>
            </a:endParaRPr>
          </a:p>
        </p:txBody>
      </p:sp>
      <p:cxnSp>
        <p:nvCxnSpPr>
          <p:cNvPr id="17" name="Straight Connector 16">
            <a:extLst>
              <a:ext uri="{FF2B5EF4-FFF2-40B4-BE49-F238E27FC236}">
                <a16:creationId xmlns:a16="http://schemas.microsoft.com/office/drawing/2014/main" id="{B7C7544D-0831-A5A5-B745-468D649D6037}"/>
              </a:ext>
            </a:extLst>
          </p:cNvPr>
          <p:cNvCxnSpPr/>
          <p:nvPr/>
        </p:nvCxnSpPr>
        <p:spPr>
          <a:xfrm>
            <a:off x="3948546" y="4280748"/>
            <a:ext cx="360218" cy="0"/>
          </a:xfrm>
          <a:prstGeom prst="line">
            <a:avLst/>
          </a:prstGeom>
          <a:ln w="38100">
            <a:solidFill>
              <a:srgbClr val="FFC5D0"/>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65DBA57-7305-D030-AC55-2C53AB2F497C}"/>
              </a:ext>
            </a:extLst>
          </p:cNvPr>
          <p:cNvSpPr txBox="1"/>
          <p:nvPr/>
        </p:nvSpPr>
        <p:spPr>
          <a:xfrm>
            <a:off x="4398823" y="3914047"/>
            <a:ext cx="2663536" cy="830997"/>
          </a:xfrm>
          <a:prstGeom prst="rect">
            <a:avLst/>
          </a:prstGeom>
          <a:noFill/>
        </p:spPr>
        <p:txBody>
          <a:bodyPr wrap="square">
            <a:spAutoFit/>
          </a:bodyPr>
          <a:lstStyle/>
          <a:p>
            <a:r>
              <a:rPr lang="en-GB" sz="2400" dirty="0">
                <a:solidFill>
                  <a:srgbClr val="FFC5D0"/>
                </a:solidFill>
                <a:latin typeface="+mj-lt"/>
              </a:rPr>
              <a:t>build healthy, successful relationships;</a:t>
            </a:r>
            <a:endParaRPr lang="en-US" sz="2400" dirty="0">
              <a:solidFill>
                <a:srgbClr val="FFC5D0"/>
              </a:solidFill>
              <a:latin typeface="+mj-lt"/>
              <a:ea typeface="Roboto" panose="02000000000000000000" pitchFamily="2" charset="0"/>
            </a:endParaRPr>
          </a:p>
        </p:txBody>
      </p:sp>
      <p:cxnSp>
        <p:nvCxnSpPr>
          <p:cNvPr id="19" name="Straight Connector 18">
            <a:extLst>
              <a:ext uri="{FF2B5EF4-FFF2-40B4-BE49-F238E27FC236}">
                <a16:creationId xmlns:a16="http://schemas.microsoft.com/office/drawing/2014/main" id="{CBF69001-1399-5530-759C-2374E85FBCD0}"/>
              </a:ext>
            </a:extLst>
          </p:cNvPr>
          <p:cNvCxnSpPr/>
          <p:nvPr/>
        </p:nvCxnSpPr>
        <p:spPr>
          <a:xfrm>
            <a:off x="3948546" y="5167439"/>
            <a:ext cx="360218" cy="0"/>
          </a:xfrm>
          <a:prstGeom prst="line">
            <a:avLst/>
          </a:prstGeom>
          <a:ln w="38100">
            <a:solidFill>
              <a:srgbClr val="FFC5D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DFC86E3E-E36E-026C-900C-C690C5214722}"/>
              </a:ext>
            </a:extLst>
          </p:cNvPr>
          <p:cNvSpPr txBox="1"/>
          <p:nvPr/>
        </p:nvSpPr>
        <p:spPr>
          <a:xfrm>
            <a:off x="4398822" y="4829267"/>
            <a:ext cx="3172691" cy="830997"/>
          </a:xfrm>
          <a:prstGeom prst="rect">
            <a:avLst/>
          </a:prstGeom>
          <a:noFill/>
        </p:spPr>
        <p:txBody>
          <a:bodyPr wrap="square">
            <a:spAutoFit/>
          </a:bodyPr>
          <a:lstStyle/>
          <a:p>
            <a:r>
              <a:rPr lang="en-GB" sz="2400" dirty="0">
                <a:solidFill>
                  <a:srgbClr val="FFC5D0"/>
                </a:solidFill>
                <a:latin typeface="+mj-lt"/>
              </a:rPr>
              <a:t>become active, responsible members of society.   </a:t>
            </a:r>
            <a:endParaRPr lang="en-US" sz="2400" dirty="0">
              <a:solidFill>
                <a:srgbClr val="FFC5D0"/>
              </a:solidFill>
              <a:latin typeface="+mj-lt"/>
              <a:ea typeface="Roboto" panose="02000000000000000000" pitchFamily="2" charset="0"/>
            </a:endParaRPr>
          </a:p>
        </p:txBody>
      </p:sp>
      <p:pic>
        <p:nvPicPr>
          <p:cNvPr id="28" name="Audio 27">
            <a:hlinkClick r:id="" action="ppaction://media"/>
            <a:extLst>
              <a:ext uri="{FF2B5EF4-FFF2-40B4-BE49-F238E27FC236}">
                <a16:creationId xmlns:a16="http://schemas.microsoft.com/office/drawing/2014/main" id="{11DCD90D-D932-6A20-BEEB-13AD87ECA77C}"/>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198998222"/>
      </p:ext>
    </p:extLst>
  </p:cSld>
  <p:clrMapOvr>
    <a:masterClrMapping/>
  </p:clrMapOvr>
  <mc:AlternateContent xmlns:mc="http://schemas.openxmlformats.org/markup-compatibility/2006" xmlns:p14="http://schemas.microsoft.com/office/powerpoint/2010/main">
    <mc:Choice Requires="p14">
      <p:transition spd="slow" p14:dur="2000" advTm="30191"/>
    </mc:Choice>
    <mc:Fallback xmlns="">
      <p:transition spd="slow" advTm="30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50" fill="hold"/>
                                        <p:tgtEl>
                                          <p:spTgt spid="4"/>
                                        </p:tgtEl>
                                        <p:attrNameLst>
                                          <p:attrName>ppt_w</p:attrName>
                                        </p:attrNameLst>
                                      </p:cBhvr>
                                      <p:tavLst>
                                        <p:tav tm="0">
                                          <p:val>
                                            <p:fltVal val="0"/>
                                          </p:val>
                                        </p:tav>
                                        <p:tav tm="100000">
                                          <p:val>
                                            <p:strVal val="#ppt_w"/>
                                          </p:val>
                                        </p:tav>
                                      </p:tavLst>
                                    </p:anim>
                                    <p:anim calcmode="lin" valueType="num">
                                      <p:cBhvr>
                                        <p:cTn id="12" dur="250" fill="hold"/>
                                        <p:tgtEl>
                                          <p:spTgt spid="4"/>
                                        </p:tgtEl>
                                        <p:attrNameLst>
                                          <p:attrName>ppt_h</p:attrName>
                                        </p:attrNameLst>
                                      </p:cBhvr>
                                      <p:tavLst>
                                        <p:tav tm="0">
                                          <p:val>
                                            <p:fltVal val="0"/>
                                          </p:val>
                                        </p:tav>
                                        <p:tav tm="100000">
                                          <p:val>
                                            <p:strVal val="#ppt_h"/>
                                          </p:val>
                                        </p:tav>
                                      </p:tavLst>
                                    </p:anim>
                                  </p:childTnLst>
                                </p:cTn>
                              </p:par>
                            </p:childTnLst>
                          </p:cTn>
                        </p:par>
                        <p:par>
                          <p:cTn id="13" fill="hold">
                            <p:stCondLst>
                              <p:cond delay="25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50" fill="hold"/>
                                        <p:tgtEl>
                                          <p:spTgt spid="5"/>
                                        </p:tgtEl>
                                        <p:attrNameLst>
                                          <p:attrName>ppt_w</p:attrName>
                                        </p:attrNameLst>
                                      </p:cBhvr>
                                      <p:tavLst>
                                        <p:tav tm="0">
                                          <p:val>
                                            <p:fltVal val="0"/>
                                          </p:val>
                                        </p:tav>
                                        <p:tav tm="100000">
                                          <p:val>
                                            <p:strVal val="#ppt_w"/>
                                          </p:val>
                                        </p:tav>
                                      </p:tavLst>
                                    </p:anim>
                                    <p:anim calcmode="lin" valueType="num">
                                      <p:cBhvr>
                                        <p:cTn id="22" dur="25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25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50" fill="hold"/>
                                        <p:tgtEl>
                                          <p:spTgt spid="6"/>
                                        </p:tgtEl>
                                        <p:attrNameLst>
                                          <p:attrName>ppt_w</p:attrName>
                                        </p:attrNameLst>
                                      </p:cBhvr>
                                      <p:tavLst>
                                        <p:tav tm="0">
                                          <p:val>
                                            <p:fltVal val="0"/>
                                          </p:val>
                                        </p:tav>
                                        <p:tav tm="100000">
                                          <p:val>
                                            <p:strVal val="#ppt_w"/>
                                          </p:val>
                                        </p:tav>
                                      </p:tavLst>
                                    </p:anim>
                                    <p:anim calcmode="lin" valueType="num">
                                      <p:cBhvr>
                                        <p:cTn id="32" dur="25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25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250" fill="hold"/>
                                        <p:tgtEl>
                                          <p:spTgt spid="7"/>
                                        </p:tgtEl>
                                        <p:attrNameLst>
                                          <p:attrName>ppt_w</p:attrName>
                                        </p:attrNameLst>
                                      </p:cBhvr>
                                      <p:tavLst>
                                        <p:tav tm="0">
                                          <p:val>
                                            <p:fltVal val="0"/>
                                          </p:val>
                                        </p:tav>
                                        <p:tav tm="100000">
                                          <p:val>
                                            <p:strVal val="#ppt_w"/>
                                          </p:val>
                                        </p:tav>
                                      </p:tavLst>
                                    </p:anim>
                                    <p:anim calcmode="lin" valueType="num">
                                      <p:cBhvr>
                                        <p:cTn id="42" dur="250" fill="hold"/>
                                        <p:tgtEl>
                                          <p:spTgt spid="7"/>
                                        </p:tgtEl>
                                        <p:attrNameLst>
                                          <p:attrName>ppt_h</p:attrName>
                                        </p:attrNameLst>
                                      </p:cBhvr>
                                      <p:tavLst>
                                        <p:tav tm="0">
                                          <p:val>
                                            <p:fltVal val="0"/>
                                          </p:val>
                                        </p:tav>
                                        <p:tav tm="100000">
                                          <p:val>
                                            <p:strVal val="#ppt_h"/>
                                          </p:val>
                                        </p:tav>
                                      </p:tavLst>
                                    </p:anim>
                                  </p:childTnLst>
                                </p:cTn>
                              </p:par>
                            </p:childTnLst>
                          </p:cTn>
                        </p:par>
                        <p:par>
                          <p:cTn id="43" fill="hold">
                            <p:stCondLst>
                              <p:cond delay="25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left)">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left)">
                                      <p:cBhvr>
                                        <p:cTn id="56" dur="500"/>
                                        <p:tgtEl>
                                          <p:spTgt spid="14"/>
                                        </p:tgtEl>
                                      </p:cBhvr>
                                    </p:animEffect>
                                  </p:childTnLst>
                                </p:cTn>
                              </p:par>
                            </p:childTnLst>
                          </p:cTn>
                        </p:par>
                        <p:par>
                          <p:cTn id="57" fill="hold">
                            <p:stCondLst>
                              <p:cond delay="500"/>
                            </p:stCondLst>
                            <p:childTnLst>
                              <p:par>
                                <p:cTn id="58" presetID="22" presetClass="entr" presetSubtype="8" fill="hold"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1000"/>
                            </p:stCondLst>
                            <p:childTnLst>
                              <p:par>
                                <p:cTn id="62" presetID="22" presetClass="entr" presetSubtype="8"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300"/>
                                        <p:tgtEl>
                                          <p:spTgt spid="16"/>
                                        </p:tgtEl>
                                      </p:cBhvr>
                                    </p:animEffect>
                                  </p:childTnLst>
                                </p:cTn>
                              </p:par>
                            </p:childTnLst>
                          </p:cTn>
                        </p:par>
                        <p:par>
                          <p:cTn id="65" fill="hold">
                            <p:stCondLst>
                              <p:cond delay="1300"/>
                            </p:stCondLst>
                            <p:childTnLst>
                              <p:par>
                                <p:cTn id="66" presetID="22" presetClass="entr" presetSubtype="8"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left)">
                                      <p:cBhvr>
                                        <p:cTn id="68" dur="500"/>
                                        <p:tgtEl>
                                          <p:spTgt spid="17"/>
                                        </p:tgtEl>
                                      </p:cBhvr>
                                    </p:animEffect>
                                  </p:childTnLst>
                                </p:cTn>
                              </p:par>
                            </p:childTnLst>
                          </p:cTn>
                        </p:par>
                        <p:par>
                          <p:cTn id="69" fill="hold">
                            <p:stCondLst>
                              <p:cond delay="1800"/>
                            </p:stCondLst>
                            <p:childTnLst>
                              <p:par>
                                <p:cTn id="70" presetID="22" presetClass="entr" presetSubtype="8"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left)">
                                      <p:cBhvr>
                                        <p:cTn id="72" dur="300"/>
                                        <p:tgtEl>
                                          <p:spTgt spid="18"/>
                                        </p:tgtEl>
                                      </p:cBhvr>
                                    </p:animEffect>
                                  </p:childTnLst>
                                </p:cTn>
                              </p:par>
                            </p:childTnLst>
                          </p:cTn>
                        </p:par>
                        <p:par>
                          <p:cTn id="73" fill="hold">
                            <p:stCondLst>
                              <p:cond delay="2100"/>
                            </p:stCondLst>
                            <p:childTnLst>
                              <p:par>
                                <p:cTn id="74" presetID="22" presetClass="entr" presetSubtype="8" fill="hold"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childTnLst>
                          </p:cTn>
                        </p:par>
                        <p:par>
                          <p:cTn id="77" fill="hold">
                            <p:stCondLst>
                              <p:cond delay="2600"/>
                            </p:stCondLst>
                            <p:childTnLst>
                              <p:par>
                                <p:cTn id="78" presetID="22" presetClass="entr" presetSubtype="8"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wipe(left)">
                                      <p:cBhvr>
                                        <p:cTn id="80" dur="3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81" fill="hold" display="0">
                  <p:stCondLst>
                    <p:cond delay="indefinite"/>
                  </p:stCondLst>
                  <p:endCondLst>
                    <p:cond evt="onStopAudio" delay="0">
                      <p:tgtEl>
                        <p:sldTgt/>
                      </p:tgtEl>
                    </p:cond>
                  </p:endCondLst>
                </p:cTn>
                <p:tgtEl>
                  <p:spTgt spid="28"/>
                </p:tgtEl>
              </p:cMediaNode>
            </p:audio>
          </p:childTnLst>
        </p:cTn>
      </p:par>
    </p:tnLst>
    <p:bldLst>
      <p:bldP spid="4" grpId="0" animBg="1"/>
      <p:bldP spid="5" grpId="0" animBg="1"/>
      <p:bldP spid="6" grpId="0" animBg="1"/>
      <p:bldP spid="7" grpId="0" animBg="1"/>
      <p:bldP spid="8" grpId="0"/>
      <p:bldP spid="9" grpId="0"/>
      <p:bldP spid="10" grpId="0"/>
      <p:bldP spid="11" grpId="0"/>
      <p:bldP spid="13" grpId="0" animBg="1"/>
      <p:bldP spid="14" grpId="0" animBg="1"/>
      <p:bldP spid="16" grpId="0"/>
      <p:bldP spid="18"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06E75-8A69-1938-0983-89A4F924BF52}"/>
              </a:ext>
            </a:extLst>
          </p:cNvPr>
          <p:cNvSpPr>
            <a:spLocks noGrp="1"/>
          </p:cNvSpPr>
          <p:nvPr>
            <p:ph type="title"/>
          </p:nvPr>
        </p:nvSpPr>
        <p:spPr/>
        <p:txBody>
          <a:bodyPr/>
          <a:lstStyle/>
          <a:p>
            <a:r>
              <a:rPr lang="en-GB" dirty="0"/>
              <a:t>What is PSHE?</a:t>
            </a:r>
          </a:p>
        </p:txBody>
      </p:sp>
      <p:sp>
        <p:nvSpPr>
          <p:cNvPr id="4" name="TextBox 3">
            <a:extLst>
              <a:ext uri="{FF2B5EF4-FFF2-40B4-BE49-F238E27FC236}">
                <a16:creationId xmlns:a16="http://schemas.microsoft.com/office/drawing/2014/main" id="{7A037A10-47A0-FAFD-099E-ADF202A4BB15}"/>
              </a:ext>
            </a:extLst>
          </p:cNvPr>
          <p:cNvSpPr txBox="1"/>
          <p:nvPr/>
        </p:nvSpPr>
        <p:spPr>
          <a:xfrm>
            <a:off x="838200" y="1788235"/>
            <a:ext cx="8739963" cy="1077218"/>
          </a:xfrm>
          <a:prstGeom prst="rect">
            <a:avLst/>
          </a:prstGeom>
          <a:noFill/>
        </p:spPr>
        <p:txBody>
          <a:bodyPr wrap="square">
            <a:spAutoFit/>
          </a:bodyPr>
          <a:lstStyle/>
          <a:p>
            <a:r>
              <a:rPr lang="en-GB" sz="3200" b="0" i="0" u="none" strike="noStrike" dirty="0">
                <a:solidFill>
                  <a:srgbClr val="FFC5D0"/>
                </a:solidFill>
                <a:effectLst/>
                <a:latin typeface="+mj-lt"/>
              </a:rPr>
              <a:t>The PSHE Association (the national body for PSHE education) recognises that, when taught well, PSHE:</a:t>
            </a:r>
            <a:endParaRPr lang="en-US" sz="3200" dirty="0">
              <a:solidFill>
                <a:srgbClr val="FFC5D0"/>
              </a:solidFill>
              <a:latin typeface="+mj-lt"/>
              <a:ea typeface="Roboto" panose="02000000000000000000" pitchFamily="2" charset="0"/>
            </a:endParaRPr>
          </a:p>
        </p:txBody>
      </p:sp>
      <p:sp>
        <p:nvSpPr>
          <p:cNvPr id="5" name="Rounded Rectangular Callout 4">
            <a:extLst>
              <a:ext uri="{FF2B5EF4-FFF2-40B4-BE49-F238E27FC236}">
                <a16:creationId xmlns:a16="http://schemas.microsoft.com/office/drawing/2014/main" id="{4260D48B-D657-128E-F27B-EDDCCB1F9E75}"/>
              </a:ext>
            </a:extLst>
          </p:cNvPr>
          <p:cNvSpPr/>
          <p:nvPr/>
        </p:nvSpPr>
        <p:spPr>
          <a:xfrm>
            <a:off x="6096000" y="3088758"/>
            <a:ext cx="4945750" cy="2270088"/>
          </a:xfrm>
          <a:prstGeom prst="wedgeRoundRectCallout">
            <a:avLst>
              <a:gd name="adj1" fmla="val -38751"/>
              <a:gd name="adj2" fmla="val -73266"/>
              <a:gd name="adj3" fmla="val 16667"/>
            </a:avLst>
          </a:prstGeom>
          <a:solidFill>
            <a:srgbClr val="FFC5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rgbClr val="C00000"/>
                </a:solidFill>
                <a:latin typeface="+mj-lt"/>
                <a:ea typeface="Roboto" panose="02000000000000000000" pitchFamily="2" charset="0"/>
              </a:rPr>
              <a:t>‘Helps keep children and young people safe, mentally and physically healthy and prepared for life and work.’</a:t>
            </a:r>
          </a:p>
          <a:p>
            <a:r>
              <a:rPr lang="en-US" sz="2000" i="1" dirty="0">
                <a:solidFill>
                  <a:srgbClr val="C00000"/>
                </a:solidFill>
                <a:latin typeface="+mj-lt"/>
                <a:ea typeface="Roboto" panose="02000000000000000000" pitchFamily="2" charset="0"/>
                <a:hlinkClick r:id="rId6">
                  <a:extLst>
                    <a:ext uri="{A12FA001-AC4F-418D-AE19-62706E023703}">
                      <ahyp:hlinkClr xmlns:ahyp="http://schemas.microsoft.com/office/drawing/2018/hyperlinkcolor" val="tx"/>
                    </a:ext>
                  </a:extLst>
                </a:hlinkClick>
              </a:rPr>
              <a:t>PSHE Association</a:t>
            </a:r>
            <a:endParaRPr lang="en-US" sz="2000" i="1" dirty="0">
              <a:solidFill>
                <a:srgbClr val="C00000"/>
              </a:solidFill>
              <a:latin typeface="+mj-lt"/>
              <a:ea typeface="Roboto" panose="02000000000000000000" pitchFamily="2" charset="0"/>
            </a:endParaRPr>
          </a:p>
        </p:txBody>
      </p:sp>
      <p:pic>
        <p:nvPicPr>
          <p:cNvPr id="7" name="Audio 6">
            <a:hlinkClick r:id="" action="ppaction://media"/>
            <a:extLst>
              <a:ext uri="{FF2B5EF4-FFF2-40B4-BE49-F238E27FC236}">
                <a16:creationId xmlns:a16="http://schemas.microsoft.com/office/drawing/2014/main" id="{BE150502-191C-6D21-F89D-C20A0970AE34}"/>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059445948"/>
      </p:ext>
    </p:extLst>
  </p:cSld>
  <p:clrMapOvr>
    <a:masterClrMapping/>
  </p:clrMapOvr>
  <mc:AlternateContent xmlns:mc="http://schemas.openxmlformats.org/markup-compatibility/2006" xmlns:p14="http://schemas.microsoft.com/office/powerpoint/2010/main">
    <mc:Choice Requires="p14">
      <p:transition spd="slow" p14:dur="2000" advTm="20329"/>
    </mc:Choice>
    <mc:Fallback xmlns="">
      <p:transition spd="slow" advTm="203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2" presetClass="entr" presetSubtype="8"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ppt_x</p:attrName>
                                        </p:attrNameLst>
                                      </p:cBhvr>
                                      <p:tavLst>
                                        <p:tav tm="0">
                                          <p:val>
                                            <p:strVal val="#ppt_x-#ppt_w*1.125000"/>
                                          </p:val>
                                        </p:tav>
                                        <p:tav tm="100000">
                                          <p:val>
                                            <p:strVal val="#ppt_x"/>
                                          </p:val>
                                        </p:tav>
                                      </p:tavLst>
                                    </p:anim>
                                    <p:animEffect transition="in" filter="wipe(right)">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378BEF87-1E58-2DA8-D08A-AE180B117686}"/>
              </a:ext>
            </a:extLst>
          </p:cNvPr>
          <p:cNvSpPr/>
          <p:nvPr/>
        </p:nvSpPr>
        <p:spPr>
          <a:xfrm>
            <a:off x="435935" y="2604977"/>
            <a:ext cx="2933187" cy="378519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79038706-8E1D-72D4-ABC1-7EAB64B533DD}"/>
              </a:ext>
            </a:extLst>
          </p:cNvPr>
          <p:cNvSpPr>
            <a:spLocks noGrp="1"/>
          </p:cNvSpPr>
          <p:nvPr>
            <p:ph type="title"/>
          </p:nvPr>
        </p:nvSpPr>
        <p:spPr/>
        <p:txBody>
          <a:bodyPr/>
          <a:lstStyle/>
          <a:p>
            <a:r>
              <a:rPr lang="en-GB" dirty="0"/>
              <a:t>What is PSHE?</a:t>
            </a:r>
          </a:p>
        </p:txBody>
      </p:sp>
      <p:sp>
        <p:nvSpPr>
          <p:cNvPr id="4" name="TextBox 3">
            <a:extLst>
              <a:ext uri="{FF2B5EF4-FFF2-40B4-BE49-F238E27FC236}">
                <a16:creationId xmlns:a16="http://schemas.microsoft.com/office/drawing/2014/main" id="{839EB5AC-C52E-2530-290D-02D47F8DDC73}"/>
              </a:ext>
            </a:extLst>
          </p:cNvPr>
          <p:cNvSpPr txBox="1"/>
          <p:nvPr/>
        </p:nvSpPr>
        <p:spPr>
          <a:xfrm>
            <a:off x="838200" y="1630544"/>
            <a:ext cx="9516141" cy="830997"/>
          </a:xfrm>
          <a:prstGeom prst="rect">
            <a:avLst/>
          </a:prstGeom>
          <a:noFill/>
        </p:spPr>
        <p:txBody>
          <a:bodyPr wrap="square">
            <a:spAutoFit/>
          </a:bodyPr>
          <a:lstStyle/>
          <a:p>
            <a:r>
              <a:rPr lang="en-GB" sz="2400" b="0" i="0" u="none" strike="noStrike" dirty="0">
                <a:solidFill>
                  <a:srgbClr val="FFC5D0"/>
                </a:solidFill>
                <a:effectLst/>
                <a:latin typeface="+mj-lt"/>
              </a:rPr>
              <a:t>PSHE is not a statutory subject in its own right but it is a subject that covers the statutory content within </a:t>
            </a:r>
            <a:r>
              <a:rPr lang="en-GB" sz="2400" b="1" i="0" u="none" strike="noStrike" dirty="0">
                <a:solidFill>
                  <a:srgbClr val="FFC5D0"/>
                </a:solidFill>
                <a:effectLst/>
                <a:latin typeface="+mj-lt"/>
              </a:rPr>
              <a:t>Relationships and Health Education</a:t>
            </a:r>
            <a:r>
              <a:rPr lang="en-GB" sz="2400" b="0" i="0" u="none" strike="noStrike" dirty="0">
                <a:solidFill>
                  <a:srgbClr val="FFC5D0"/>
                </a:solidFill>
                <a:effectLst/>
                <a:latin typeface="+mj-lt"/>
              </a:rPr>
              <a:t>. This is called R</a:t>
            </a:r>
            <a:r>
              <a:rPr lang="en-GB" sz="2400" dirty="0">
                <a:solidFill>
                  <a:srgbClr val="FFC5D0"/>
                </a:solidFill>
                <a:latin typeface="+mj-lt"/>
              </a:rPr>
              <a:t>S</a:t>
            </a:r>
            <a:r>
              <a:rPr lang="en-GB" sz="2400" b="0" i="0" u="none" strike="noStrike" dirty="0">
                <a:solidFill>
                  <a:srgbClr val="FFC5D0"/>
                </a:solidFill>
                <a:effectLst/>
                <a:latin typeface="+mj-lt"/>
              </a:rPr>
              <a:t>HE. </a:t>
            </a:r>
            <a:endParaRPr lang="en-US" sz="2400" dirty="0">
              <a:solidFill>
                <a:srgbClr val="FFC5D0"/>
              </a:solidFill>
              <a:latin typeface="+mj-lt"/>
              <a:ea typeface="Roboto" panose="02000000000000000000" pitchFamily="2" charset="0"/>
            </a:endParaRPr>
          </a:p>
        </p:txBody>
      </p:sp>
      <p:sp>
        <p:nvSpPr>
          <p:cNvPr id="5" name="Oval 4">
            <a:extLst>
              <a:ext uri="{FF2B5EF4-FFF2-40B4-BE49-F238E27FC236}">
                <a16:creationId xmlns:a16="http://schemas.microsoft.com/office/drawing/2014/main" id="{F4D62718-75C8-ACE7-93EE-2F927490B38A}"/>
              </a:ext>
            </a:extLst>
          </p:cNvPr>
          <p:cNvSpPr/>
          <p:nvPr/>
        </p:nvSpPr>
        <p:spPr>
          <a:xfrm>
            <a:off x="789708" y="2792735"/>
            <a:ext cx="685801" cy="685801"/>
          </a:xfrm>
          <a:prstGeom prst="ellipse">
            <a:avLst/>
          </a:prstGeom>
          <a:solidFill>
            <a:srgbClr val="B0DEFA"/>
          </a:solidFill>
          <a:ln w="38100">
            <a:solidFill>
              <a:srgbClr val="47B1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latin typeface="+mj-lt"/>
                <a:ea typeface="Roboto" panose="02000000000000000000" pitchFamily="2" charset="0"/>
              </a:rPr>
              <a:t>R</a:t>
            </a:r>
          </a:p>
        </p:txBody>
      </p:sp>
      <p:sp>
        <p:nvSpPr>
          <p:cNvPr id="6" name="Oval 5">
            <a:extLst>
              <a:ext uri="{FF2B5EF4-FFF2-40B4-BE49-F238E27FC236}">
                <a16:creationId xmlns:a16="http://schemas.microsoft.com/office/drawing/2014/main" id="{1019309B-2ECD-1396-54E9-3190A9E8AB5D}"/>
              </a:ext>
            </a:extLst>
          </p:cNvPr>
          <p:cNvSpPr/>
          <p:nvPr/>
        </p:nvSpPr>
        <p:spPr>
          <a:xfrm>
            <a:off x="783751" y="3698220"/>
            <a:ext cx="685801" cy="685801"/>
          </a:xfrm>
          <a:prstGeom prst="ellipse">
            <a:avLst/>
          </a:prstGeom>
          <a:solidFill>
            <a:srgbClr val="6FBD84"/>
          </a:solid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latin typeface="+mj-lt"/>
                <a:ea typeface="Roboto" panose="02000000000000000000" pitchFamily="2" charset="0"/>
              </a:rPr>
              <a:t>S</a:t>
            </a:r>
          </a:p>
        </p:txBody>
      </p:sp>
      <p:sp>
        <p:nvSpPr>
          <p:cNvPr id="7" name="Oval 6">
            <a:extLst>
              <a:ext uri="{FF2B5EF4-FFF2-40B4-BE49-F238E27FC236}">
                <a16:creationId xmlns:a16="http://schemas.microsoft.com/office/drawing/2014/main" id="{FD194944-05DE-E406-989A-D7951C3F5505}"/>
              </a:ext>
            </a:extLst>
          </p:cNvPr>
          <p:cNvSpPr/>
          <p:nvPr/>
        </p:nvSpPr>
        <p:spPr>
          <a:xfrm>
            <a:off x="783751" y="4603705"/>
            <a:ext cx="685801" cy="685801"/>
          </a:xfrm>
          <a:prstGeom prst="ellipse">
            <a:avLst/>
          </a:prstGeom>
          <a:solidFill>
            <a:srgbClr val="F9BE95"/>
          </a:solidFill>
          <a:ln w="38100">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latin typeface="+mj-lt"/>
                <a:ea typeface="Roboto" panose="02000000000000000000" pitchFamily="2" charset="0"/>
              </a:rPr>
              <a:t>H</a:t>
            </a:r>
          </a:p>
        </p:txBody>
      </p:sp>
      <p:sp>
        <p:nvSpPr>
          <p:cNvPr id="8" name="Oval 7">
            <a:extLst>
              <a:ext uri="{FF2B5EF4-FFF2-40B4-BE49-F238E27FC236}">
                <a16:creationId xmlns:a16="http://schemas.microsoft.com/office/drawing/2014/main" id="{0E94BBED-6CAD-EF77-FE68-E4CB9770E194}"/>
              </a:ext>
            </a:extLst>
          </p:cNvPr>
          <p:cNvSpPr/>
          <p:nvPr/>
        </p:nvSpPr>
        <p:spPr>
          <a:xfrm>
            <a:off x="783751" y="5503232"/>
            <a:ext cx="685801" cy="685801"/>
          </a:xfrm>
          <a:prstGeom prst="ellipse">
            <a:avLst/>
          </a:prstGeom>
          <a:solidFill>
            <a:srgbClr val="F39DA2"/>
          </a:solidFill>
          <a:ln w="38100">
            <a:solidFill>
              <a:srgbClr val="F16D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a:latin typeface="+mj-lt"/>
                <a:ea typeface="Roboto" panose="02000000000000000000" pitchFamily="2" charset="0"/>
              </a:rPr>
              <a:t>E</a:t>
            </a:r>
          </a:p>
        </p:txBody>
      </p:sp>
      <p:sp>
        <p:nvSpPr>
          <p:cNvPr id="9" name="TextBox 8">
            <a:extLst>
              <a:ext uri="{FF2B5EF4-FFF2-40B4-BE49-F238E27FC236}">
                <a16:creationId xmlns:a16="http://schemas.microsoft.com/office/drawing/2014/main" id="{5AF003DA-AD77-1964-9CF6-061B8D268DAE}"/>
              </a:ext>
            </a:extLst>
          </p:cNvPr>
          <p:cNvSpPr txBox="1"/>
          <p:nvPr/>
        </p:nvSpPr>
        <p:spPr>
          <a:xfrm>
            <a:off x="1576450" y="2904802"/>
            <a:ext cx="2164639" cy="584775"/>
          </a:xfrm>
          <a:prstGeom prst="rect">
            <a:avLst/>
          </a:prstGeom>
          <a:noFill/>
        </p:spPr>
        <p:txBody>
          <a:bodyPr wrap="square" rtlCol="0">
            <a:spAutoFit/>
          </a:bodyPr>
          <a:lstStyle/>
          <a:p>
            <a:r>
              <a:rPr lang="en-US" sz="3200" dirty="0" err="1">
                <a:solidFill>
                  <a:srgbClr val="00407D"/>
                </a:solidFill>
                <a:latin typeface="+mj-lt"/>
                <a:ea typeface="Roboto" panose="02000000000000000000" pitchFamily="2" charset="0"/>
              </a:rPr>
              <a:t>elationships</a:t>
            </a:r>
            <a:endParaRPr lang="en-US" sz="3200" dirty="0">
              <a:solidFill>
                <a:srgbClr val="00407D"/>
              </a:solidFill>
              <a:latin typeface="+mj-lt"/>
              <a:ea typeface="Roboto" panose="02000000000000000000" pitchFamily="2" charset="0"/>
            </a:endParaRPr>
          </a:p>
        </p:txBody>
      </p:sp>
      <p:sp>
        <p:nvSpPr>
          <p:cNvPr id="10" name="TextBox 9">
            <a:extLst>
              <a:ext uri="{FF2B5EF4-FFF2-40B4-BE49-F238E27FC236}">
                <a16:creationId xmlns:a16="http://schemas.microsoft.com/office/drawing/2014/main" id="{C2A7E8C7-F156-6DC6-964B-510C71F01B39}"/>
              </a:ext>
            </a:extLst>
          </p:cNvPr>
          <p:cNvSpPr txBox="1"/>
          <p:nvPr/>
        </p:nvSpPr>
        <p:spPr>
          <a:xfrm>
            <a:off x="1576450" y="3810287"/>
            <a:ext cx="1340994" cy="584775"/>
          </a:xfrm>
          <a:prstGeom prst="rect">
            <a:avLst/>
          </a:prstGeom>
          <a:noFill/>
        </p:spPr>
        <p:txBody>
          <a:bodyPr wrap="square" rtlCol="0">
            <a:spAutoFit/>
          </a:bodyPr>
          <a:lstStyle/>
          <a:p>
            <a:r>
              <a:rPr lang="en-US" sz="3200" dirty="0">
                <a:solidFill>
                  <a:srgbClr val="005721"/>
                </a:solidFill>
                <a:latin typeface="+mj-lt"/>
                <a:ea typeface="Roboto" panose="02000000000000000000" pitchFamily="2" charset="0"/>
              </a:rPr>
              <a:t>ex</a:t>
            </a:r>
          </a:p>
        </p:txBody>
      </p:sp>
      <p:sp>
        <p:nvSpPr>
          <p:cNvPr id="11" name="TextBox 10">
            <a:extLst>
              <a:ext uri="{FF2B5EF4-FFF2-40B4-BE49-F238E27FC236}">
                <a16:creationId xmlns:a16="http://schemas.microsoft.com/office/drawing/2014/main" id="{273AFFAE-82C8-D98B-5784-7FBAE67DD836}"/>
              </a:ext>
            </a:extLst>
          </p:cNvPr>
          <p:cNvSpPr txBox="1"/>
          <p:nvPr/>
        </p:nvSpPr>
        <p:spPr>
          <a:xfrm>
            <a:off x="1576450" y="4690403"/>
            <a:ext cx="1047078" cy="584775"/>
          </a:xfrm>
          <a:prstGeom prst="rect">
            <a:avLst/>
          </a:prstGeom>
          <a:noFill/>
        </p:spPr>
        <p:txBody>
          <a:bodyPr wrap="square" rtlCol="0">
            <a:spAutoFit/>
          </a:bodyPr>
          <a:lstStyle/>
          <a:p>
            <a:r>
              <a:rPr lang="en-US" sz="3200" dirty="0" err="1">
                <a:solidFill>
                  <a:srgbClr val="EA4E13"/>
                </a:solidFill>
                <a:latin typeface="+mj-lt"/>
                <a:ea typeface="Roboto" panose="02000000000000000000" pitchFamily="2" charset="0"/>
              </a:rPr>
              <a:t>ealth</a:t>
            </a:r>
            <a:endParaRPr lang="en-US" sz="3200" dirty="0">
              <a:solidFill>
                <a:srgbClr val="EA4E13"/>
              </a:solidFill>
              <a:latin typeface="+mj-lt"/>
              <a:ea typeface="Roboto" panose="02000000000000000000" pitchFamily="2" charset="0"/>
            </a:endParaRPr>
          </a:p>
        </p:txBody>
      </p:sp>
      <p:sp>
        <p:nvSpPr>
          <p:cNvPr id="12" name="TextBox 11">
            <a:extLst>
              <a:ext uri="{FF2B5EF4-FFF2-40B4-BE49-F238E27FC236}">
                <a16:creationId xmlns:a16="http://schemas.microsoft.com/office/drawing/2014/main" id="{9D1E0D03-E83B-D2DE-4C40-0737250B0531}"/>
              </a:ext>
            </a:extLst>
          </p:cNvPr>
          <p:cNvSpPr txBox="1"/>
          <p:nvPr/>
        </p:nvSpPr>
        <p:spPr>
          <a:xfrm>
            <a:off x="1576450" y="5615299"/>
            <a:ext cx="1615579" cy="584775"/>
          </a:xfrm>
          <a:prstGeom prst="rect">
            <a:avLst/>
          </a:prstGeom>
          <a:noFill/>
        </p:spPr>
        <p:txBody>
          <a:bodyPr wrap="square" rtlCol="0">
            <a:spAutoFit/>
          </a:bodyPr>
          <a:lstStyle/>
          <a:p>
            <a:r>
              <a:rPr lang="en-US" sz="3200" dirty="0" err="1">
                <a:solidFill>
                  <a:srgbClr val="E50050"/>
                </a:solidFill>
                <a:latin typeface="+mj-lt"/>
                <a:ea typeface="Roboto" panose="02000000000000000000" pitchFamily="2" charset="0"/>
              </a:rPr>
              <a:t>ducation</a:t>
            </a:r>
            <a:endParaRPr lang="en-US" sz="3200" dirty="0">
              <a:solidFill>
                <a:srgbClr val="E50050"/>
              </a:solidFill>
              <a:latin typeface="+mj-lt"/>
              <a:ea typeface="Roboto" panose="02000000000000000000" pitchFamily="2" charset="0"/>
            </a:endParaRPr>
          </a:p>
        </p:txBody>
      </p:sp>
      <p:sp>
        <p:nvSpPr>
          <p:cNvPr id="13" name="TextBox 12">
            <a:extLst>
              <a:ext uri="{FF2B5EF4-FFF2-40B4-BE49-F238E27FC236}">
                <a16:creationId xmlns:a16="http://schemas.microsoft.com/office/drawing/2014/main" id="{17EE3164-0206-C5B7-6FC2-2BCF94BC1031}"/>
              </a:ext>
            </a:extLst>
          </p:cNvPr>
          <p:cNvSpPr txBox="1"/>
          <p:nvPr/>
        </p:nvSpPr>
        <p:spPr>
          <a:xfrm>
            <a:off x="4486405" y="3746276"/>
            <a:ext cx="3521522" cy="1200329"/>
          </a:xfrm>
          <a:prstGeom prst="rect">
            <a:avLst/>
          </a:prstGeom>
          <a:noFill/>
        </p:spPr>
        <p:txBody>
          <a:bodyPr wrap="square">
            <a:spAutoFit/>
          </a:bodyPr>
          <a:lstStyle/>
          <a:p>
            <a:r>
              <a:rPr lang="en-GB" sz="2400" b="0" i="0" u="none" strike="noStrike" dirty="0">
                <a:solidFill>
                  <a:srgbClr val="FFC5D0"/>
                </a:solidFill>
                <a:effectLst/>
                <a:latin typeface="+mj-lt"/>
              </a:rPr>
              <a:t>In primary school, sex education is not compulsory though it is recommended by the DfE.</a:t>
            </a:r>
            <a:endParaRPr lang="en-US" sz="2400" dirty="0">
              <a:solidFill>
                <a:srgbClr val="FFC5D0"/>
              </a:solidFill>
              <a:latin typeface="+mj-lt"/>
            </a:endParaRPr>
          </a:p>
        </p:txBody>
      </p:sp>
      <p:sp>
        <p:nvSpPr>
          <p:cNvPr id="14" name="Right Bracket 13">
            <a:extLst>
              <a:ext uri="{FF2B5EF4-FFF2-40B4-BE49-F238E27FC236}">
                <a16:creationId xmlns:a16="http://schemas.microsoft.com/office/drawing/2014/main" id="{453FAABA-6696-AE8E-0FFC-C2D201E91529}"/>
              </a:ext>
            </a:extLst>
          </p:cNvPr>
          <p:cNvSpPr/>
          <p:nvPr/>
        </p:nvSpPr>
        <p:spPr>
          <a:xfrm>
            <a:off x="3505200" y="2904802"/>
            <a:ext cx="484909" cy="3088566"/>
          </a:xfrm>
          <a:prstGeom prst="rightBracket">
            <a:avLst/>
          </a:prstGeom>
          <a:ln w="38100">
            <a:solidFill>
              <a:srgbClr val="FFC5D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mj-lt"/>
            </a:endParaRPr>
          </a:p>
        </p:txBody>
      </p:sp>
      <p:cxnSp>
        <p:nvCxnSpPr>
          <p:cNvPr id="15" name="Straight Connector 14">
            <a:extLst>
              <a:ext uri="{FF2B5EF4-FFF2-40B4-BE49-F238E27FC236}">
                <a16:creationId xmlns:a16="http://schemas.microsoft.com/office/drawing/2014/main" id="{526D34F0-077F-0A5C-4516-4C7FB66DBE27}"/>
              </a:ext>
            </a:extLst>
          </p:cNvPr>
          <p:cNvCxnSpPr/>
          <p:nvPr/>
        </p:nvCxnSpPr>
        <p:spPr>
          <a:xfrm>
            <a:off x="3990109" y="4398188"/>
            <a:ext cx="360218" cy="0"/>
          </a:xfrm>
          <a:prstGeom prst="line">
            <a:avLst/>
          </a:prstGeom>
          <a:ln w="38100">
            <a:solidFill>
              <a:srgbClr val="FFC5D0"/>
            </a:solidFill>
          </a:ln>
        </p:spPr>
        <p:style>
          <a:lnRef idx="1">
            <a:schemeClr val="accent1"/>
          </a:lnRef>
          <a:fillRef idx="0">
            <a:schemeClr val="accent1"/>
          </a:fillRef>
          <a:effectRef idx="0">
            <a:schemeClr val="accent1"/>
          </a:effectRef>
          <a:fontRef idx="minor">
            <a:schemeClr val="tx1"/>
          </a:fontRef>
        </p:style>
      </p:cxnSp>
      <p:sp>
        <p:nvSpPr>
          <p:cNvPr id="17" name="Cloud 16">
            <a:extLst>
              <a:ext uri="{FF2B5EF4-FFF2-40B4-BE49-F238E27FC236}">
                <a16:creationId xmlns:a16="http://schemas.microsoft.com/office/drawing/2014/main" id="{40609581-8380-8E99-3A15-99583A1C0567}"/>
              </a:ext>
            </a:extLst>
          </p:cNvPr>
          <p:cNvSpPr/>
          <p:nvPr/>
        </p:nvSpPr>
        <p:spPr>
          <a:xfrm>
            <a:off x="8421698" y="4102674"/>
            <a:ext cx="3521522" cy="2498515"/>
          </a:xfrm>
          <a:prstGeom prst="cloud">
            <a:avLst/>
          </a:prstGeom>
          <a:solidFill>
            <a:srgbClr val="FFC5D0"/>
          </a:solidFill>
          <a:ln>
            <a:solidFill>
              <a:srgbClr val="A5002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A50021"/>
                </a:solidFill>
              </a:rPr>
              <a:t>Please Note:</a:t>
            </a:r>
          </a:p>
          <a:p>
            <a:pPr algn="ctr"/>
            <a:r>
              <a:rPr lang="en-GB" dirty="0">
                <a:solidFill>
                  <a:srgbClr val="A50021"/>
                </a:solidFill>
              </a:rPr>
              <a:t>We will be referring to the subject as PSHE and this includes the statutory RHE requirements.</a:t>
            </a:r>
          </a:p>
        </p:txBody>
      </p:sp>
      <p:pic>
        <p:nvPicPr>
          <p:cNvPr id="18" name="Audio 17">
            <a:hlinkClick r:id="" action="ppaction://media"/>
            <a:extLst>
              <a:ext uri="{FF2B5EF4-FFF2-40B4-BE49-F238E27FC236}">
                <a16:creationId xmlns:a16="http://schemas.microsoft.com/office/drawing/2014/main" id="{CD16E7A1-A5C9-27A0-2736-20D66BC85928}"/>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949177391"/>
      </p:ext>
    </p:extLst>
  </p:cSld>
  <p:clrMapOvr>
    <a:masterClrMapping/>
  </p:clrMapOvr>
  <mc:AlternateContent xmlns:mc="http://schemas.openxmlformats.org/markup-compatibility/2006" xmlns:p14="http://schemas.microsoft.com/office/powerpoint/2010/main">
    <mc:Choice Requires="p14">
      <p:transition spd="slow" p14:dur="2000" advTm="41802"/>
    </mc:Choice>
    <mc:Fallback xmlns="">
      <p:transition spd="slow" advTm="418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50" fill="hold"/>
                                        <p:tgtEl>
                                          <p:spTgt spid="5"/>
                                        </p:tgtEl>
                                        <p:attrNameLst>
                                          <p:attrName>ppt_w</p:attrName>
                                        </p:attrNameLst>
                                      </p:cBhvr>
                                      <p:tavLst>
                                        <p:tav tm="0">
                                          <p:val>
                                            <p:fltVal val="0"/>
                                          </p:val>
                                        </p:tav>
                                        <p:tav tm="100000">
                                          <p:val>
                                            <p:strVal val="#ppt_w"/>
                                          </p:val>
                                        </p:tav>
                                      </p:tavLst>
                                    </p:anim>
                                    <p:anim calcmode="lin" valueType="num">
                                      <p:cBhvr>
                                        <p:cTn id="12" dur="25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250"/>
                            </p:stCondLst>
                            <p:childTnLst>
                              <p:par>
                                <p:cTn id="14" presetID="22" presetClass="entr" presetSubtype="8"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50" fill="hold"/>
                                        <p:tgtEl>
                                          <p:spTgt spid="6"/>
                                        </p:tgtEl>
                                        <p:attrNameLst>
                                          <p:attrName>ppt_w</p:attrName>
                                        </p:attrNameLst>
                                      </p:cBhvr>
                                      <p:tavLst>
                                        <p:tav tm="0">
                                          <p:val>
                                            <p:fltVal val="0"/>
                                          </p:val>
                                        </p:tav>
                                        <p:tav tm="100000">
                                          <p:val>
                                            <p:strVal val="#ppt_w"/>
                                          </p:val>
                                        </p:tav>
                                      </p:tavLst>
                                    </p:anim>
                                    <p:anim calcmode="lin" valueType="num">
                                      <p:cBhvr>
                                        <p:cTn id="22" dur="25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250"/>
                            </p:stCondLst>
                            <p:childTnLst>
                              <p:par>
                                <p:cTn id="24" presetID="2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250" fill="hold"/>
                                        <p:tgtEl>
                                          <p:spTgt spid="7"/>
                                        </p:tgtEl>
                                        <p:attrNameLst>
                                          <p:attrName>ppt_w</p:attrName>
                                        </p:attrNameLst>
                                      </p:cBhvr>
                                      <p:tavLst>
                                        <p:tav tm="0">
                                          <p:val>
                                            <p:fltVal val="0"/>
                                          </p:val>
                                        </p:tav>
                                        <p:tav tm="100000">
                                          <p:val>
                                            <p:strVal val="#ppt_w"/>
                                          </p:val>
                                        </p:tav>
                                      </p:tavLst>
                                    </p:anim>
                                    <p:anim calcmode="lin" valueType="num">
                                      <p:cBhvr>
                                        <p:cTn id="32" dur="250" fill="hold"/>
                                        <p:tgtEl>
                                          <p:spTgt spid="7"/>
                                        </p:tgtEl>
                                        <p:attrNameLst>
                                          <p:attrName>ppt_h</p:attrName>
                                        </p:attrNameLst>
                                      </p:cBhvr>
                                      <p:tavLst>
                                        <p:tav tm="0">
                                          <p:val>
                                            <p:fltVal val="0"/>
                                          </p:val>
                                        </p:tav>
                                        <p:tav tm="100000">
                                          <p:val>
                                            <p:strVal val="#ppt_h"/>
                                          </p:val>
                                        </p:tav>
                                      </p:tavLst>
                                    </p:anim>
                                  </p:childTnLst>
                                </p:cTn>
                              </p:par>
                            </p:childTnLst>
                          </p:cTn>
                        </p:par>
                        <p:par>
                          <p:cTn id="33" fill="hold">
                            <p:stCondLst>
                              <p:cond delay="250"/>
                            </p:stCondLst>
                            <p:childTnLst>
                              <p:par>
                                <p:cTn id="34" presetID="22" presetClass="entr" presetSubtype="8"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250" fill="hold"/>
                                        <p:tgtEl>
                                          <p:spTgt spid="8"/>
                                        </p:tgtEl>
                                        <p:attrNameLst>
                                          <p:attrName>ppt_w</p:attrName>
                                        </p:attrNameLst>
                                      </p:cBhvr>
                                      <p:tavLst>
                                        <p:tav tm="0">
                                          <p:val>
                                            <p:fltVal val="0"/>
                                          </p:val>
                                        </p:tav>
                                        <p:tav tm="100000">
                                          <p:val>
                                            <p:strVal val="#ppt_w"/>
                                          </p:val>
                                        </p:tav>
                                      </p:tavLst>
                                    </p:anim>
                                    <p:anim calcmode="lin" valueType="num">
                                      <p:cBhvr>
                                        <p:cTn id="42" dur="25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50"/>
                            </p:stCondLst>
                            <p:childTnLst>
                              <p:par>
                                <p:cTn id="44" presetID="22" presetClass="entr" presetSubtype="8"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left)">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500"/>
                                        <p:tgtEl>
                                          <p:spTgt spid="14"/>
                                        </p:tgtEl>
                                      </p:cBhvr>
                                    </p:animEffect>
                                  </p:childTnLst>
                                </p:cTn>
                              </p:par>
                            </p:childTnLst>
                          </p:cTn>
                        </p:par>
                        <p:par>
                          <p:cTn id="52" fill="hold">
                            <p:stCondLst>
                              <p:cond delay="500"/>
                            </p:stCondLst>
                            <p:childTnLst>
                              <p:par>
                                <p:cTn id="53" presetID="22" presetClass="entr" presetSubtype="8"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left)">
                                      <p:cBhvr>
                                        <p:cTn id="55" dur="500"/>
                                        <p:tgtEl>
                                          <p:spTgt spid="15"/>
                                        </p:tgtEl>
                                      </p:cBhvr>
                                    </p:animEffect>
                                  </p:childTnLst>
                                </p:cTn>
                              </p:par>
                            </p:childTnLst>
                          </p:cTn>
                        </p:par>
                        <p:par>
                          <p:cTn id="56" fill="hold">
                            <p:stCondLst>
                              <p:cond delay="1000"/>
                            </p:stCondLst>
                            <p:childTnLst>
                              <p:par>
                                <p:cTn id="57" presetID="22" presetClass="entr" presetSubtype="8"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65" fill="hold" display="0">
                  <p:stCondLst>
                    <p:cond delay="indefinite"/>
                  </p:stCondLst>
                  <p:endCondLst>
                    <p:cond evt="onStopAudio" delay="0">
                      <p:tgtEl>
                        <p:sldTgt/>
                      </p:tgtEl>
                    </p:cond>
                  </p:endCondLst>
                </p:cTn>
                <p:tgtEl>
                  <p:spTgt spid="18"/>
                </p:tgtEl>
              </p:cMediaNode>
            </p:audio>
          </p:childTnLst>
        </p:cTn>
      </p:par>
    </p:tnLst>
    <p:bldLst>
      <p:bldP spid="5" grpId="0" animBg="1"/>
      <p:bldP spid="6" grpId="0" animBg="1"/>
      <p:bldP spid="7" grpId="0" animBg="1"/>
      <p:bldP spid="8" grpId="0" animBg="1"/>
      <p:bldP spid="9" grpId="0"/>
      <p:bldP spid="10" grpId="0"/>
      <p:bldP spid="11" grpId="0"/>
      <p:bldP spid="12" grpId="0"/>
      <p:bldP spid="13" grpId="0"/>
      <p:bldP spid="14"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002D0-B111-BD65-3D5A-C494C42EFA66}"/>
              </a:ext>
            </a:extLst>
          </p:cNvPr>
          <p:cNvSpPr>
            <a:spLocks noGrp="1"/>
          </p:cNvSpPr>
          <p:nvPr>
            <p:ph type="title"/>
          </p:nvPr>
        </p:nvSpPr>
        <p:spPr/>
        <p:txBody>
          <a:bodyPr/>
          <a:lstStyle/>
          <a:p>
            <a:r>
              <a:rPr lang="en-GB" dirty="0"/>
              <a:t>Why are we consulting parents?</a:t>
            </a:r>
          </a:p>
        </p:txBody>
      </p:sp>
      <p:sp>
        <p:nvSpPr>
          <p:cNvPr id="3" name="Content Placeholder 2">
            <a:extLst>
              <a:ext uri="{FF2B5EF4-FFF2-40B4-BE49-F238E27FC236}">
                <a16:creationId xmlns:a16="http://schemas.microsoft.com/office/drawing/2014/main" id="{D0D31739-997E-6359-9DFD-AD225905FCDE}"/>
              </a:ext>
            </a:extLst>
          </p:cNvPr>
          <p:cNvSpPr>
            <a:spLocks noGrp="1"/>
          </p:cNvSpPr>
          <p:nvPr>
            <p:ph idx="1"/>
          </p:nvPr>
        </p:nvSpPr>
        <p:spPr/>
        <p:txBody>
          <a:bodyPr>
            <a:normAutofit fontScale="92500"/>
          </a:bodyPr>
          <a:lstStyle/>
          <a:p>
            <a:pPr marL="0" indent="0" algn="just">
              <a:buNone/>
            </a:pPr>
            <a:r>
              <a:rPr lang="en-GB" dirty="0"/>
              <a:t>Since September 2020, Relationships and Health Education has been compulsory in primary schools in England and the law requires schools to consult on their Relationships Education policy.</a:t>
            </a:r>
          </a:p>
          <a:p>
            <a:pPr marL="0" indent="0" algn="just">
              <a:buNone/>
            </a:pPr>
            <a:endParaRPr lang="en-GB" dirty="0"/>
          </a:p>
          <a:p>
            <a:pPr marL="0" indent="0" algn="just">
              <a:buNone/>
            </a:pPr>
            <a:r>
              <a:rPr lang="en-GB" dirty="0"/>
              <a:t>At HPS, we recognise the importance of strong, constructive and open conversation with parents about the education of their children and our engagement on PSHE will build on this strong foundation. Consultation helps to ensure that everyone involved understands what will be taught, when and how, and gives parents the knowledge that their views are being listened to.</a:t>
            </a:r>
          </a:p>
          <a:p>
            <a:pPr marL="0" indent="0" algn="just">
              <a:buNone/>
            </a:pPr>
            <a:endParaRPr lang="en-GB" dirty="0"/>
          </a:p>
          <a:p>
            <a:pPr marL="0" indent="0" algn="just">
              <a:buNone/>
            </a:pPr>
            <a:r>
              <a:rPr lang="en-GB" dirty="0"/>
              <a:t>Engagement works best when everyone involved enters into it with an open mind.</a:t>
            </a:r>
          </a:p>
        </p:txBody>
      </p:sp>
      <p:pic>
        <p:nvPicPr>
          <p:cNvPr id="5" name="Audio 4">
            <a:hlinkClick r:id="" action="ppaction://media"/>
            <a:extLst>
              <a:ext uri="{FF2B5EF4-FFF2-40B4-BE49-F238E27FC236}">
                <a16:creationId xmlns:a16="http://schemas.microsoft.com/office/drawing/2014/main" id="{ABA833B8-C0D5-BD58-C913-AD0BD62E246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26320904"/>
      </p:ext>
    </p:extLst>
  </p:cSld>
  <p:clrMapOvr>
    <a:masterClrMapping/>
  </p:clrMapOvr>
  <mc:AlternateContent xmlns:mc="http://schemas.openxmlformats.org/markup-compatibility/2006" xmlns:p14="http://schemas.microsoft.com/office/powerpoint/2010/main">
    <mc:Choice Requires="p14">
      <p:transition spd="slow" p14:dur="2000" advTm="49353"/>
    </mc:Choice>
    <mc:Fallback xmlns="">
      <p:transition spd="slow" advTm="49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45E28-0E9D-8A25-E8DE-C4EE2F7126B7}"/>
              </a:ext>
            </a:extLst>
          </p:cNvPr>
          <p:cNvSpPr>
            <a:spLocks noGrp="1"/>
          </p:cNvSpPr>
          <p:nvPr>
            <p:ph type="title"/>
          </p:nvPr>
        </p:nvSpPr>
        <p:spPr/>
        <p:txBody>
          <a:bodyPr/>
          <a:lstStyle/>
          <a:p>
            <a:r>
              <a:rPr lang="en-GB" dirty="0"/>
              <a:t>The consultation process</a:t>
            </a:r>
          </a:p>
        </p:txBody>
      </p:sp>
      <p:sp>
        <p:nvSpPr>
          <p:cNvPr id="5" name="Rectangle: Rounded Corners 4">
            <a:extLst>
              <a:ext uri="{FF2B5EF4-FFF2-40B4-BE49-F238E27FC236}">
                <a16:creationId xmlns:a16="http://schemas.microsoft.com/office/drawing/2014/main" id="{8EA97DBC-F7BD-BFF1-10C8-3CFCA901465A}"/>
              </a:ext>
            </a:extLst>
          </p:cNvPr>
          <p:cNvSpPr/>
          <p:nvPr/>
        </p:nvSpPr>
        <p:spPr>
          <a:xfrm>
            <a:off x="297711" y="1807536"/>
            <a:ext cx="1679944" cy="1796902"/>
          </a:xfrm>
          <a:prstGeom prst="roundRect">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A50021"/>
                </a:solidFill>
              </a:rPr>
              <a:t>Review existing PSHE curriculum offer</a:t>
            </a:r>
          </a:p>
        </p:txBody>
      </p:sp>
      <p:sp>
        <p:nvSpPr>
          <p:cNvPr id="6" name="Rectangle: Rounded Corners 5">
            <a:extLst>
              <a:ext uri="{FF2B5EF4-FFF2-40B4-BE49-F238E27FC236}">
                <a16:creationId xmlns:a16="http://schemas.microsoft.com/office/drawing/2014/main" id="{AF9BC889-D63C-62F6-355C-4E0C52964AA6}"/>
              </a:ext>
            </a:extLst>
          </p:cNvPr>
          <p:cNvSpPr/>
          <p:nvPr/>
        </p:nvSpPr>
        <p:spPr>
          <a:xfrm>
            <a:off x="2289543" y="1836148"/>
            <a:ext cx="1679944" cy="1796902"/>
          </a:xfrm>
          <a:prstGeom prst="roundRect">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A50021"/>
                </a:solidFill>
              </a:rPr>
              <a:t>Research and trial alternative curriculum</a:t>
            </a:r>
          </a:p>
        </p:txBody>
      </p:sp>
      <p:sp>
        <p:nvSpPr>
          <p:cNvPr id="7" name="Rectangle: Rounded Corners 6">
            <a:extLst>
              <a:ext uri="{FF2B5EF4-FFF2-40B4-BE49-F238E27FC236}">
                <a16:creationId xmlns:a16="http://schemas.microsoft.com/office/drawing/2014/main" id="{6A4E46C3-1805-0C31-C5D4-16CAA8D5B95A}"/>
              </a:ext>
            </a:extLst>
          </p:cNvPr>
          <p:cNvSpPr/>
          <p:nvPr/>
        </p:nvSpPr>
        <p:spPr>
          <a:xfrm>
            <a:off x="4281375" y="1850067"/>
            <a:ext cx="1679944" cy="1796902"/>
          </a:xfrm>
          <a:prstGeom prst="roundRect">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A50021"/>
                </a:solidFill>
              </a:rPr>
              <a:t>Draft a policy</a:t>
            </a:r>
          </a:p>
        </p:txBody>
      </p:sp>
      <p:sp>
        <p:nvSpPr>
          <p:cNvPr id="8" name="Rectangle: Rounded Corners 7">
            <a:extLst>
              <a:ext uri="{FF2B5EF4-FFF2-40B4-BE49-F238E27FC236}">
                <a16:creationId xmlns:a16="http://schemas.microsoft.com/office/drawing/2014/main" id="{8E978CE0-A1B8-1A56-81CE-1E42CA31FEA2}"/>
              </a:ext>
            </a:extLst>
          </p:cNvPr>
          <p:cNvSpPr/>
          <p:nvPr/>
        </p:nvSpPr>
        <p:spPr>
          <a:xfrm>
            <a:off x="6273207" y="1850067"/>
            <a:ext cx="1679944" cy="1796902"/>
          </a:xfrm>
          <a:prstGeom prst="roundRect">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A50021"/>
                </a:solidFill>
              </a:rPr>
              <a:t>Consult key stakeholders:</a:t>
            </a:r>
          </a:p>
          <a:p>
            <a:pPr algn="ctr"/>
            <a:r>
              <a:rPr lang="en-GB" sz="2000" dirty="0">
                <a:solidFill>
                  <a:srgbClr val="A50021"/>
                </a:solidFill>
              </a:rPr>
              <a:t>Pupils, staff, governors and parents</a:t>
            </a:r>
          </a:p>
        </p:txBody>
      </p:sp>
      <p:sp>
        <p:nvSpPr>
          <p:cNvPr id="9" name="Rectangle: Rounded Corners 8">
            <a:extLst>
              <a:ext uri="{FF2B5EF4-FFF2-40B4-BE49-F238E27FC236}">
                <a16:creationId xmlns:a16="http://schemas.microsoft.com/office/drawing/2014/main" id="{C3026683-9A28-0811-0C68-EB763E5ED1E3}"/>
              </a:ext>
            </a:extLst>
          </p:cNvPr>
          <p:cNvSpPr/>
          <p:nvPr/>
        </p:nvSpPr>
        <p:spPr>
          <a:xfrm>
            <a:off x="8265039" y="1850069"/>
            <a:ext cx="1679944" cy="1796902"/>
          </a:xfrm>
          <a:prstGeom prst="roundRect">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A50021"/>
                </a:solidFill>
              </a:rPr>
              <a:t>Review policy considering views from consultation</a:t>
            </a:r>
          </a:p>
        </p:txBody>
      </p:sp>
      <p:sp>
        <p:nvSpPr>
          <p:cNvPr id="10" name="Rectangle: Rounded Corners 9">
            <a:extLst>
              <a:ext uri="{FF2B5EF4-FFF2-40B4-BE49-F238E27FC236}">
                <a16:creationId xmlns:a16="http://schemas.microsoft.com/office/drawing/2014/main" id="{21C2B86F-B354-4CD5-6C01-727F20FEAB33}"/>
              </a:ext>
            </a:extLst>
          </p:cNvPr>
          <p:cNvSpPr/>
          <p:nvPr/>
        </p:nvSpPr>
        <p:spPr>
          <a:xfrm>
            <a:off x="10250673" y="1871333"/>
            <a:ext cx="1679944" cy="1796902"/>
          </a:xfrm>
          <a:prstGeom prst="roundRect">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solidFill>
                  <a:srgbClr val="A50021"/>
                </a:solidFill>
              </a:rPr>
              <a:t>Publish policy and deliver curriculum</a:t>
            </a:r>
          </a:p>
        </p:txBody>
      </p:sp>
      <p:sp>
        <p:nvSpPr>
          <p:cNvPr id="11" name="Arrow: Right 10">
            <a:extLst>
              <a:ext uri="{FF2B5EF4-FFF2-40B4-BE49-F238E27FC236}">
                <a16:creationId xmlns:a16="http://schemas.microsoft.com/office/drawing/2014/main" id="{1B2C0302-9312-F98D-63EA-FBEA1402E63D}"/>
              </a:ext>
            </a:extLst>
          </p:cNvPr>
          <p:cNvSpPr/>
          <p:nvPr/>
        </p:nvSpPr>
        <p:spPr>
          <a:xfrm>
            <a:off x="2036682" y="2604976"/>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8BCBB57F-9034-F574-BB73-87A16958EBAF}"/>
              </a:ext>
            </a:extLst>
          </p:cNvPr>
          <p:cNvSpPr/>
          <p:nvPr/>
        </p:nvSpPr>
        <p:spPr>
          <a:xfrm>
            <a:off x="4019105" y="2615610"/>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F708442E-79A5-6EB7-9B0B-8143C2B211D1}"/>
              </a:ext>
            </a:extLst>
          </p:cNvPr>
          <p:cNvSpPr/>
          <p:nvPr/>
        </p:nvSpPr>
        <p:spPr>
          <a:xfrm>
            <a:off x="6017515" y="2604976"/>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899CF88E-093C-2249-AD63-541D1953CC74}"/>
              </a:ext>
            </a:extLst>
          </p:cNvPr>
          <p:cNvSpPr/>
          <p:nvPr/>
        </p:nvSpPr>
        <p:spPr>
          <a:xfrm>
            <a:off x="8015965" y="2604976"/>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B21187ED-D63D-12AE-8927-EF4AA8D00D9C}"/>
              </a:ext>
            </a:extLst>
          </p:cNvPr>
          <p:cNvSpPr/>
          <p:nvPr/>
        </p:nvSpPr>
        <p:spPr>
          <a:xfrm>
            <a:off x="9991502" y="2615610"/>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20">
            <a:extLst>
              <a:ext uri="{FF2B5EF4-FFF2-40B4-BE49-F238E27FC236}">
                <a16:creationId xmlns:a16="http://schemas.microsoft.com/office/drawing/2014/main" id="{7FC460C1-70AF-30B3-708D-AF861E15776E}"/>
              </a:ext>
            </a:extLst>
          </p:cNvPr>
          <p:cNvGrpSpPr/>
          <p:nvPr/>
        </p:nvGrpSpPr>
        <p:grpSpPr>
          <a:xfrm>
            <a:off x="1890822" y="4146700"/>
            <a:ext cx="8427189" cy="1796902"/>
            <a:chOff x="1890822" y="4146700"/>
            <a:chExt cx="8427189" cy="1796902"/>
          </a:xfrm>
        </p:grpSpPr>
        <p:sp>
          <p:nvSpPr>
            <p:cNvPr id="16" name="Rectangle: Rounded Corners 15">
              <a:extLst>
                <a:ext uri="{FF2B5EF4-FFF2-40B4-BE49-F238E27FC236}">
                  <a16:creationId xmlns:a16="http://schemas.microsoft.com/office/drawing/2014/main" id="{3D1BE5A8-94E0-8DA6-1253-C051550EFF51}"/>
                </a:ext>
              </a:extLst>
            </p:cNvPr>
            <p:cNvSpPr/>
            <p:nvPr/>
          </p:nvSpPr>
          <p:spPr>
            <a:xfrm>
              <a:off x="1890822" y="4146700"/>
              <a:ext cx="2477386" cy="1796902"/>
            </a:xfrm>
            <a:prstGeom prst="roundRect">
              <a:avLst/>
            </a:prstGeom>
            <a:solidFill>
              <a:srgbClr val="FF93A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A50021"/>
                  </a:solidFill>
                </a:rPr>
                <a:t>Presentation, exploration of resources and Q|&amp;A</a:t>
              </a:r>
            </a:p>
          </p:txBody>
        </p:sp>
        <p:sp>
          <p:nvSpPr>
            <p:cNvPr id="17" name="Rectangle: Rounded Corners 16">
              <a:extLst>
                <a:ext uri="{FF2B5EF4-FFF2-40B4-BE49-F238E27FC236}">
                  <a16:creationId xmlns:a16="http://schemas.microsoft.com/office/drawing/2014/main" id="{0B92DC55-46B4-1CB0-3B9D-98048AED2647}"/>
                </a:ext>
              </a:extLst>
            </p:cNvPr>
            <p:cNvSpPr/>
            <p:nvPr/>
          </p:nvSpPr>
          <p:spPr>
            <a:xfrm>
              <a:off x="4769312" y="4146700"/>
              <a:ext cx="2702197" cy="1796902"/>
            </a:xfrm>
            <a:prstGeom prst="roundRect">
              <a:avLst/>
            </a:prstGeom>
            <a:solidFill>
              <a:srgbClr val="FF93A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A50021"/>
                  </a:solidFill>
                </a:rPr>
                <a:t>Parents to complete online evaluation form and option to contact us for more information</a:t>
              </a:r>
            </a:p>
          </p:txBody>
        </p:sp>
        <p:sp>
          <p:nvSpPr>
            <p:cNvPr id="18" name="Rectangle: Rounded Corners 17">
              <a:extLst>
                <a:ext uri="{FF2B5EF4-FFF2-40B4-BE49-F238E27FC236}">
                  <a16:creationId xmlns:a16="http://schemas.microsoft.com/office/drawing/2014/main" id="{F0CA1370-0B58-3B19-DDFD-C6D04122341C}"/>
                </a:ext>
              </a:extLst>
            </p:cNvPr>
            <p:cNvSpPr/>
            <p:nvPr/>
          </p:nvSpPr>
          <p:spPr>
            <a:xfrm>
              <a:off x="7840625" y="4146700"/>
              <a:ext cx="2477386" cy="1796902"/>
            </a:xfrm>
            <a:prstGeom prst="roundRect">
              <a:avLst/>
            </a:prstGeom>
            <a:solidFill>
              <a:srgbClr val="FF93A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A50021"/>
                  </a:solidFill>
                </a:rPr>
                <a:t>End of consultation. |Views considered and updated policy published</a:t>
              </a:r>
            </a:p>
          </p:txBody>
        </p:sp>
        <p:sp>
          <p:nvSpPr>
            <p:cNvPr id="19" name="Arrow: Right 18">
              <a:extLst>
                <a:ext uri="{FF2B5EF4-FFF2-40B4-BE49-F238E27FC236}">
                  <a16:creationId xmlns:a16="http://schemas.microsoft.com/office/drawing/2014/main" id="{B28E7061-6487-4E65-96A7-F62A10992E66}"/>
                </a:ext>
              </a:extLst>
            </p:cNvPr>
            <p:cNvSpPr/>
            <p:nvPr/>
          </p:nvSpPr>
          <p:spPr>
            <a:xfrm>
              <a:off x="7557849" y="4954774"/>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E09665E9-892F-795D-BE63-53DA4AEF2B19}"/>
                </a:ext>
              </a:extLst>
            </p:cNvPr>
            <p:cNvSpPr/>
            <p:nvPr/>
          </p:nvSpPr>
          <p:spPr>
            <a:xfrm>
              <a:off x="4477180" y="4954774"/>
              <a:ext cx="212651" cy="180754"/>
            </a:xfrm>
            <a:prstGeom prst="rightArrow">
              <a:avLst/>
            </a:prstGeom>
            <a:solidFill>
              <a:srgbClr val="FFC5D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6" name="Audio 25">
            <a:hlinkClick r:id="" action="ppaction://media"/>
            <a:extLst>
              <a:ext uri="{FF2B5EF4-FFF2-40B4-BE49-F238E27FC236}">
                <a16:creationId xmlns:a16="http://schemas.microsoft.com/office/drawing/2014/main" id="{B2D403CE-63B2-4FC7-2454-2DC7D7540D64}"/>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553018459"/>
      </p:ext>
    </p:extLst>
  </p:cSld>
  <p:clrMapOvr>
    <a:masterClrMapping/>
  </p:clrMapOvr>
  <mc:AlternateContent xmlns:mc="http://schemas.openxmlformats.org/markup-compatibility/2006" xmlns:p14="http://schemas.microsoft.com/office/powerpoint/2010/main">
    <mc:Choice Requires="p14">
      <p:transition spd="slow" p14:dur="2000" advTm="72808"/>
    </mc:Choice>
    <mc:Fallback xmlns="">
      <p:transition spd="slow" advTm="72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0" nodeType="clickEffect">
                                  <p:stCondLst>
                                    <p:cond delay="0"/>
                                  </p:stCondLst>
                                  <p:childTnLst>
                                    <p:animEffect transition="out" filter="fade">
                                      <p:cBhvr>
                                        <p:cTn id="10" dur="500"/>
                                        <p:tgtEl>
                                          <p:spTgt spid="9"/>
                                        </p:tgtEl>
                                      </p:cBhvr>
                                    </p:animEffect>
                                    <p:set>
                                      <p:cBhvr>
                                        <p:cTn id="11" dur="1" fill="hold">
                                          <p:stCondLst>
                                            <p:cond delay="499"/>
                                          </p:stCondLst>
                                        </p:cTn>
                                        <p:tgtEl>
                                          <p:spTgt spid="9"/>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500"/>
                                        <p:tgtEl>
                                          <p:spTgt spid="10"/>
                                        </p:tgtEl>
                                      </p:cBhvr>
                                    </p:animEffect>
                                    <p:set>
                                      <p:cBhvr>
                                        <p:cTn id="14" dur="1" fill="hold">
                                          <p:stCondLst>
                                            <p:cond delay="499"/>
                                          </p:stCondLst>
                                        </p:cTn>
                                        <p:tgtEl>
                                          <p:spTgt spid="10"/>
                                        </p:tgtEl>
                                        <p:attrNameLst>
                                          <p:attrName>style.visibility</p:attrName>
                                        </p:attrNameLst>
                                      </p:cBhvr>
                                      <p:to>
                                        <p:strVal val="hidden"/>
                                      </p:to>
                                    </p:set>
                                  </p:childTnLst>
                                </p:cTn>
                              </p:par>
                              <p:par>
                                <p:cTn id="15" presetID="10" presetClass="exit" presetSubtype="0" fill="hold" grpId="0" nodeType="withEffect">
                                  <p:stCondLst>
                                    <p:cond delay="0"/>
                                  </p:stCondLst>
                                  <p:childTnLst>
                                    <p:animEffect transition="out" filter="fade">
                                      <p:cBhvr>
                                        <p:cTn id="16" dur="500"/>
                                        <p:tgtEl>
                                          <p:spTgt spid="14"/>
                                        </p:tgtEl>
                                      </p:cBhvr>
                                    </p:animEffect>
                                    <p:set>
                                      <p:cBhvr>
                                        <p:cTn id="17" dur="1" fill="hold">
                                          <p:stCondLst>
                                            <p:cond delay="499"/>
                                          </p:stCondLst>
                                        </p:cTn>
                                        <p:tgtEl>
                                          <p:spTgt spid="14"/>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10" presetClass="exit" presetSubtype="0" fill="hold" grpId="0" nodeType="withEffect">
                                  <p:stCondLst>
                                    <p:cond delay="0"/>
                                  </p:stCondLst>
                                  <p:childTnLst>
                                    <p:animEffect transition="out" filter="fade">
                                      <p:cBhvr>
                                        <p:cTn id="22" dur="500"/>
                                        <p:tgtEl>
                                          <p:spTgt spid="5"/>
                                        </p:tgtEl>
                                      </p:cBhvr>
                                    </p:animEffect>
                                    <p:set>
                                      <p:cBhvr>
                                        <p:cTn id="23" dur="1" fill="hold">
                                          <p:stCondLst>
                                            <p:cond delay="499"/>
                                          </p:stCondLst>
                                        </p:cTn>
                                        <p:tgtEl>
                                          <p:spTgt spid="5"/>
                                        </p:tgtEl>
                                        <p:attrNameLst>
                                          <p:attrName>style.visibility</p:attrName>
                                        </p:attrNameLst>
                                      </p:cBhvr>
                                      <p:to>
                                        <p:strVal val="hidden"/>
                                      </p:to>
                                    </p:set>
                                  </p:childTnLst>
                                </p:cTn>
                              </p:par>
                              <p:par>
                                <p:cTn id="24" presetID="10" presetClass="exit" presetSubtype="0" fill="hold" grpId="0" nodeType="withEffect">
                                  <p:stCondLst>
                                    <p:cond delay="0"/>
                                  </p:stCondLst>
                                  <p:childTnLst>
                                    <p:animEffect transition="out" filter="fade">
                                      <p:cBhvr>
                                        <p:cTn id="25" dur="500"/>
                                        <p:tgtEl>
                                          <p:spTgt spid="6"/>
                                        </p:tgtEl>
                                      </p:cBhvr>
                                    </p:animEffect>
                                    <p:set>
                                      <p:cBhvr>
                                        <p:cTn id="26" dur="1" fill="hold">
                                          <p:stCondLst>
                                            <p:cond delay="499"/>
                                          </p:stCondLst>
                                        </p:cTn>
                                        <p:tgtEl>
                                          <p:spTgt spid="6"/>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7"/>
                                        </p:tgtEl>
                                      </p:cBhvr>
                                    </p:animEffect>
                                    <p:set>
                                      <p:cBhvr>
                                        <p:cTn id="29" dur="1" fill="hold">
                                          <p:stCondLst>
                                            <p:cond delay="499"/>
                                          </p:stCondLst>
                                        </p:cTn>
                                        <p:tgtEl>
                                          <p:spTgt spid="7"/>
                                        </p:tgtEl>
                                        <p:attrNameLst>
                                          <p:attrName>style.visibility</p:attrName>
                                        </p:attrNameLst>
                                      </p:cBhvr>
                                      <p:to>
                                        <p:strVal val="hidden"/>
                                      </p:to>
                                    </p:set>
                                  </p:childTnLst>
                                </p:cTn>
                              </p:par>
                              <p:par>
                                <p:cTn id="30" presetID="10" presetClass="exit" presetSubtype="0" fill="hold" grpId="0" nodeType="withEffect">
                                  <p:stCondLst>
                                    <p:cond delay="0"/>
                                  </p:stCondLst>
                                  <p:childTnLst>
                                    <p:animEffect transition="out" filter="fade">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par>
                                <p:cTn id="33" presetID="10" presetClass="exit" presetSubtype="0" fill="hold" grpId="0" nodeType="withEffect">
                                  <p:stCondLst>
                                    <p:cond delay="0"/>
                                  </p:stCondLst>
                                  <p:childTnLst>
                                    <p:animEffect transition="out" filter="fade">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10" presetClass="exit" presetSubtype="0" fill="hold" grpId="0" nodeType="withEffect">
                                  <p:stCondLst>
                                    <p:cond delay="0"/>
                                  </p:stCondLst>
                                  <p:childTnLst>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par>
                                <p:cTn id="39" presetID="10" presetClass="entr" presetSubtype="0"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26"/>
                </p:tgtEl>
              </p:cMediaNode>
            </p:audio>
          </p:childTnLst>
        </p:cTn>
      </p:par>
    </p:tnLst>
    <p:bldLst>
      <p:bldP spid="5" grpId="0" animBg="1"/>
      <p:bldP spid="6" grpId="0" animBg="1"/>
      <p:bldP spid="7" grpId="0" animBg="1"/>
      <p:bldP spid="9" grpId="0" animBg="1"/>
      <p:bldP spid="10" grpId="0" animBg="1"/>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1DEC-7614-90C5-C566-A5B272E3D781}"/>
              </a:ext>
            </a:extLst>
          </p:cNvPr>
          <p:cNvSpPr>
            <a:spLocks noGrp="1"/>
          </p:cNvSpPr>
          <p:nvPr>
            <p:ph type="title"/>
          </p:nvPr>
        </p:nvSpPr>
        <p:spPr/>
        <p:txBody>
          <a:bodyPr/>
          <a:lstStyle/>
          <a:p>
            <a:r>
              <a:rPr lang="en-GB" dirty="0"/>
              <a:t>Our school vision for PSHE</a:t>
            </a:r>
          </a:p>
        </p:txBody>
      </p:sp>
      <p:sp>
        <p:nvSpPr>
          <p:cNvPr id="3" name="Content Placeholder 2">
            <a:extLst>
              <a:ext uri="{FF2B5EF4-FFF2-40B4-BE49-F238E27FC236}">
                <a16:creationId xmlns:a16="http://schemas.microsoft.com/office/drawing/2014/main" id="{68EC7E20-22BC-5158-B373-053D4800274D}"/>
              </a:ext>
            </a:extLst>
          </p:cNvPr>
          <p:cNvSpPr>
            <a:spLocks noGrp="1"/>
          </p:cNvSpPr>
          <p:nvPr>
            <p:ph idx="1"/>
          </p:nvPr>
        </p:nvSpPr>
        <p:spPr>
          <a:xfrm>
            <a:off x="956930" y="1988288"/>
            <a:ext cx="9462977" cy="4614530"/>
          </a:xfrm>
        </p:spPr>
        <p:txBody>
          <a:bodyPr>
            <a:normAutofit/>
          </a:bodyPr>
          <a:lstStyle/>
          <a:p>
            <a:pPr marL="0" indent="0" algn="just" rtl="0" fontAlgn="base">
              <a:buNone/>
            </a:pPr>
            <a:r>
              <a:rPr lang="en-GB" sz="3200" i="0" dirty="0">
                <a:effectLst/>
                <a:latin typeface="Sassoon Penpals" panose="02000400000000000000" pitchFamily="50" charset="0"/>
              </a:rPr>
              <a:t>Our school’s overarching aim is for </a:t>
            </a:r>
            <a:r>
              <a:rPr lang="en-GB" sz="3200" b="1" i="0" dirty="0">
                <a:effectLst/>
                <a:latin typeface="Sassoon Penpals" panose="02000400000000000000" pitchFamily="50" charset="0"/>
              </a:rPr>
              <a:t>all</a:t>
            </a:r>
            <a:r>
              <a:rPr lang="en-GB" sz="3200" i="0" dirty="0">
                <a:effectLst/>
                <a:latin typeface="Sassoon Penpals" panose="02000400000000000000" pitchFamily="50" charset="0"/>
              </a:rPr>
              <a:t> children to feel valued and respected, and to see themselves as important and useful citizens who can participate in and impact positively on the world around them. </a:t>
            </a:r>
            <a:endParaRPr lang="en-GB" sz="4400" i="0" dirty="0">
              <a:effectLst/>
              <a:latin typeface="Segoe UI" panose="020B0502040204020203" pitchFamily="34" charset="0"/>
            </a:endParaRPr>
          </a:p>
        </p:txBody>
      </p:sp>
      <p:pic>
        <p:nvPicPr>
          <p:cNvPr id="6" name="Audio 5">
            <a:hlinkClick r:id="" action="ppaction://media"/>
            <a:extLst>
              <a:ext uri="{FF2B5EF4-FFF2-40B4-BE49-F238E27FC236}">
                <a16:creationId xmlns:a16="http://schemas.microsoft.com/office/drawing/2014/main" id="{F5250E2A-A35A-5233-025A-9E3BFA20E1F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42005893"/>
      </p:ext>
    </p:extLst>
  </p:cSld>
  <p:clrMapOvr>
    <a:masterClrMapping/>
  </p:clrMapOvr>
  <mc:AlternateContent xmlns:mc="http://schemas.openxmlformats.org/markup-compatibility/2006" xmlns:p14="http://schemas.microsoft.com/office/powerpoint/2010/main">
    <mc:Choice Requires="p14">
      <p:transition spd="slow" p14:dur="2000" advTm="19690"/>
    </mc:Choice>
    <mc:Fallback xmlns="">
      <p:transition spd="slow" advTm="19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0DBCB-8207-8581-3341-192D874B7D0D}"/>
              </a:ext>
            </a:extLst>
          </p:cNvPr>
          <p:cNvSpPr>
            <a:spLocks noGrp="1"/>
          </p:cNvSpPr>
          <p:nvPr>
            <p:ph type="title"/>
          </p:nvPr>
        </p:nvSpPr>
        <p:spPr/>
        <p:txBody>
          <a:bodyPr/>
          <a:lstStyle/>
          <a:p>
            <a:r>
              <a:rPr lang="en-GB" dirty="0"/>
              <a:t>Where are we coming from?</a:t>
            </a:r>
          </a:p>
        </p:txBody>
      </p:sp>
      <p:sp>
        <p:nvSpPr>
          <p:cNvPr id="3" name="Content Placeholder 2">
            <a:extLst>
              <a:ext uri="{FF2B5EF4-FFF2-40B4-BE49-F238E27FC236}">
                <a16:creationId xmlns:a16="http://schemas.microsoft.com/office/drawing/2014/main" id="{E620021A-A1B3-41A0-1ED2-9D3D74785B4F}"/>
              </a:ext>
            </a:extLst>
          </p:cNvPr>
          <p:cNvSpPr>
            <a:spLocks noGrp="1"/>
          </p:cNvSpPr>
          <p:nvPr>
            <p:ph idx="1"/>
          </p:nvPr>
        </p:nvSpPr>
        <p:spPr/>
        <p:txBody>
          <a:bodyPr>
            <a:normAutofit/>
          </a:bodyPr>
          <a:lstStyle/>
          <a:p>
            <a:r>
              <a:rPr lang="en-GB" dirty="0"/>
              <a:t>Birmingham Approach – Introduced in 2020 following consultation with staff and parents​</a:t>
            </a:r>
          </a:p>
          <a:p>
            <a:pPr lvl="1"/>
            <a:r>
              <a:rPr lang="en-GB" dirty="0"/>
              <a:t>Covers statutory RHE content only – 6 lessons per year group.​</a:t>
            </a:r>
          </a:p>
          <a:p>
            <a:endParaRPr lang="en-GB" dirty="0"/>
          </a:p>
          <a:p>
            <a:r>
              <a:rPr lang="en-GB" dirty="0"/>
              <a:t>Informal PSHE opportunities:​</a:t>
            </a:r>
          </a:p>
          <a:p>
            <a:pPr lvl="1"/>
            <a:r>
              <a:rPr lang="en-GB" dirty="0"/>
              <a:t>Circle time​</a:t>
            </a:r>
          </a:p>
          <a:p>
            <a:pPr lvl="1"/>
            <a:r>
              <a:rPr lang="en-GB" dirty="0"/>
              <a:t>Assemblies​</a:t>
            </a:r>
          </a:p>
          <a:p>
            <a:pPr lvl="1"/>
            <a:r>
              <a:rPr lang="en-GB" dirty="0"/>
              <a:t>Themed days/weeks​</a:t>
            </a:r>
          </a:p>
        </p:txBody>
      </p:sp>
      <p:pic>
        <p:nvPicPr>
          <p:cNvPr id="5" name="Audio 4">
            <a:hlinkClick r:id="" action="ppaction://media"/>
            <a:extLst>
              <a:ext uri="{FF2B5EF4-FFF2-40B4-BE49-F238E27FC236}">
                <a16:creationId xmlns:a16="http://schemas.microsoft.com/office/drawing/2014/main" id="{4E9AA154-F00C-56A3-63C6-1110DDA3014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29368109"/>
      </p:ext>
    </p:extLst>
  </p:cSld>
  <p:clrMapOvr>
    <a:masterClrMapping/>
  </p:clrMapOvr>
  <mc:AlternateContent xmlns:mc="http://schemas.openxmlformats.org/markup-compatibility/2006" xmlns:p14="http://schemas.microsoft.com/office/powerpoint/2010/main">
    <mc:Choice Requires="p14">
      <p:transition spd="slow" p14:dur="2000" advTm="32750"/>
    </mc:Choice>
    <mc:Fallback xmlns="">
      <p:transition spd="slow" advTm="32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0DDEF-7F6A-0655-AB2A-CEDBFF8EA8BF}"/>
              </a:ext>
            </a:extLst>
          </p:cNvPr>
          <p:cNvSpPr>
            <a:spLocks noGrp="1"/>
          </p:cNvSpPr>
          <p:nvPr>
            <p:ph type="title"/>
          </p:nvPr>
        </p:nvSpPr>
        <p:spPr/>
        <p:txBody>
          <a:bodyPr/>
          <a:lstStyle/>
          <a:p>
            <a:r>
              <a:rPr lang="en-GB" dirty="0"/>
              <a:t>Where are we coming from?</a:t>
            </a:r>
          </a:p>
        </p:txBody>
      </p:sp>
      <p:sp>
        <p:nvSpPr>
          <p:cNvPr id="3" name="Content Placeholder 2">
            <a:extLst>
              <a:ext uri="{FF2B5EF4-FFF2-40B4-BE49-F238E27FC236}">
                <a16:creationId xmlns:a16="http://schemas.microsoft.com/office/drawing/2014/main" id="{7C77506F-A8F9-252B-575B-BDAE3C76DE76}"/>
              </a:ext>
            </a:extLst>
          </p:cNvPr>
          <p:cNvSpPr>
            <a:spLocks noGrp="1"/>
          </p:cNvSpPr>
          <p:nvPr>
            <p:ph idx="1"/>
          </p:nvPr>
        </p:nvSpPr>
        <p:spPr/>
        <p:txBody>
          <a:bodyPr/>
          <a:lstStyle/>
          <a:p>
            <a:pPr marL="0" indent="0">
              <a:buNone/>
            </a:pPr>
            <a:r>
              <a:rPr lang="en-GB" dirty="0"/>
              <a:t>We reviewed current curriculum offer and feel it necessary to make some changes:​</a:t>
            </a:r>
          </a:p>
          <a:p>
            <a:pPr marL="0" indent="0">
              <a:buNone/>
            </a:pPr>
            <a:endParaRPr lang="en-GB" dirty="0"/>
          </a:p>
          <a:p>
            <a:r>
              <a:rPr lang="en-GB" dirty="0"/>
              <a:t>Researched various options - Twinkl Life meets our needs the best.​</a:t>
            </a:r>
          </a:p>
          <a:p>
            <a:r>
              <a:rPr lang="en-GB" dirty="0"/>
              <a:t>Met with Bethan Shipway (BEP Advisor) who agreed this would be a positive step forward.​</a:t>
            </a:r>
          </a:p>
        </p:txBody>
      </p:sp>
      <p:pic>
        <p:nvPicPr>
          <p:cNvPr id="5" name="Audio 4">
            <a:hlinkClick r:id="" action="ppaction://media"/>
            <a:extLst>
              <a:ext uri="{FF2B5EF4-FFF2-40B4-BE49-F238E27FC236}">
                <a16:creationId xmlns:a16="http://schemas.microsoft.com/office/drawing/2014/main" id="{F83A3DC5-6CDD-16FE-6468-C2772CE7A5F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99457333"/>
      </p:ext>
    </p:extLst>
  </p:cSld>
  <p:clrMapOvr>
    <a:masterClrMapping/>
  </p:clrMapOvr>
  <mc:AlternateContent xmlns:mc="http://schemas.openxmlformats.org/markup-compatibility/2006" xmlns:p14="http://schemas.microsoft.com/office/powerpoint/2010/main">
    <mc:Choice Requires="p14">
      <p:transition spd="slow" p14:dur="2000" advTm="20330"/>
    </mc:Choice>
    <mc:Fallback xmlns="">
      <p:transition spd="slow" advTm="20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073D5-2F51-6012-2A12-1F3E190B42E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AE4AC84-1E85-D4F8-F8E6-DACBFC8CC4C4}"/>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6D7F6EDE-7B63-4C0B-0A24-2F0F61C3DB1D}"/>
              </a:ext>
            </a:extLst>
          </p:cNvPr>
          <p:cNvPicPr>
            <a:picLocks noChangeAspect="1"/>
          </p:cNvPicPr>
          <p:nvPr/>
        </p:nvPicPr>
        <p:blipFill>
          <a:blip r:embed="rId6"/>
          <a:stretch>
            <a:fillRect/>
          </a:stretch>
        </p:blipFill>
        <p:spPr>
          <a:xfrm>
            <a:off x="393775" y="324492"/>
            <a:ext cx="9016040" cy="6209015"/>
          </a:xfrm>
          <a:prstGeom prst="rect">
            <a:avLst/>
          </a:prstGeom>
        </p:spPr>
      </p:pic>
      <p:sp>
        <p:nvSpPr>
          <p:cNvPr id="6" name="Oval 5">
            <a:extLst>
              <a:ext uri="{FF2B5EF4-FFF2-40B4-BE49-F238E27FC236}">
                <a16:creationId xmlns:a16="http://schemas.microsoft.com/office/drawing/2014/main" id="{20F851F9-8BFA-831F-1C8B-ACC6B491A5AD}"/>
              </a:ext>
            </a:extLst>
          </p:cNvPr>
          <p:cNvSpPr/>
          <p:nvPr/>
        </p:nvSpPr>
        <p:spPr>
          <a:xfrm>
            <a:off x="6210486" y="903767"/>
            <a:ext cx="3199329" cy="4351338"/>
          </a:xfrm>
          <a:prstGeom prst="ellipse">
            <a:avLst/>
          </a:prstGeom>
          <a:noFill/>
          <a:ln w="762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a:extLst>
              <a:ext uri="{FF2B5EF4-FFF2-40B4-BE49-F238E27FC236}">
                <a16:creationId xmlns:a16="http://schemas.microsoft.com/office/drawing/2014/main" id="{A6D385EA-187B-D651-D6D0-0AE9A4EE7B01}"/>
              </a:ext>
            </a:extLst>
          </p:cNvPr>
          <p:cNvCxnSpPr>
            <a:stCxn id="6" idx="6"/>
          </p:cNvCxnSpPr>
          <p:nvPr/>
        </p:nvCxnSpPr>
        <p:spPr>
          <a:xfrm>
            <a:off x="9409815" y="3079436"/>
            <a:ext cx="1265273" cy="850106"/>
          </a:xfrm>
          <a:prstGeom prst="line">
            <a:avLst/>
          </a:prstGeom>
          <a:ln w="76200">
            <a:solidFill>
              <a:srgbClr val="FFFF00"/>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90C49D37-6BD8-7071-8E9B-0A25B6E8CFC0}"/>
              </a:ext>
            </a:extLst>
          </p:cNvPr>
          <p:cNvSpPr txBox="1"/>
          <p:nvPr/>
        </p:nvSpPr>
        <p:spPr>
          <a:xfrm>
            <a:off x="9548037" y="4064479"/>
            <a:ext cx="2534093" cy="2308324"/>
          </a:xfrm>
          <a:prstGeom prst="rect">
            <a:avLst/>
          </a:prstGeom>
          <a:noFill/>
        </p:spPr>
        <p:txBody>
          <a:bodyPr wrap="square" rtlCol="0">
            <a:spAutoFit/>
          </a:bodyPr>
          <a:lstStyle/>
          <a:p>
            <a:pPr algn="ctr"/>
            <a:r>
              <a:rPr lang="en-GB" dirty="0">
                <a:solidFill>
                  <a:srgbClr val="FFC5D0"/>
                </a:solidFill>
              </a:rPr>
              <a:t>This section is largely non-statutory, however we feel that it is very important and should be taught properly.</a:t>
            </a:r>
          </a:p>
          <a:p>
            <a:pPr algn="ctr"/>
            <a:endParaRPr lang="en-GB" dirty="0">
              <a:solidFill>
                <a:srgbClr val="FFC5D0"/>
              </a:solidFill>
            </a:endParaRPr>
          </a:p>
          <a:p>
            <a:pPr algn="ctr"/>
            <a:r>
              <a:rPr lang="en-GB" dirty="0">
                <a:solidFill>
                  <a:srgbClr val="FFC5D0"/>
                </a:solidFill>
              </a:rPr>
              <a:t>The proposed scheme ensures that the full breadth of PSHE is being taught.</a:t>
            </a:r>
          </a:p>
        </p:txBody>
      </p:sp>
      <p:pic>
        <p:nvPicPr>
          <p:cNvPr id="7" name="Audio 6">
            <a:hlinkClick r:id="" action="ppaction://media"/>
            <a:extLst>
              <a:ext uri="{FF2B5EF4-FFF2-40B4-BE49-F238E27FC236}">
                <a16:creationId xmlns:a16="http://schemas.microsoft.com/office/drawing/2014/main" id="{D3408BF7-EA6F-979D-5421-E0366EE2B0CE}"/>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484031062"/>
      </p:ext>
    </p:extLst>
  </p:cSld>
  <p:clrMapOvr>
    <a:masterClrMapping/>
  </p:clrMapOvr>
  <mc:AlternateContent xmlns:mc="http://schemas.openxmlformats.org/markup-compatibility/2006" xmlns:p14="http://schemas.microsoft.com/office/powerpoint/2010/main">
    <mc:Choice Requires="p14">
      <p:transition spd="slow" p14:dur="2000" advTm="40332"/>
    </mc:Choice>
    <mc:Fallback xmlns="">
      <p:transition spd="slow" advTm="403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7"/>
                </p:tgtEl>
              </p:cMediaNode>
            </p:audio>
          </p:childTnLst>
        </p:cTn>
      </p:par>
    </p:tnLst>
    <p:bldLst>
      <p:bldP spid="6"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C6BAA-824F-E374-F192-5759AD4D3C97}"/>
              </a:ext>
            </a:extLst>
          </p:cNvPr>
          <p:cNvSpPr>
            <a:spLocks noGrp="1"/>
          </p:cNvSpPr>
          <p:nvPr>
            <p:ph type="title"/>
          </p:nvPr>
        </p:nvSpPr>
        <p:spPr/>
        <p:txBody>
          <a:bodyPr/>
          <a:lstStyle/>
          <a:p>
            <a:r>
              <a:rPr lang="en-GB" dirty="0"/>
              <a:t>Recommendations for PSHE</a:t>
            </a:r>
          </a:p>
        </p:txBody>
      </p:sp>
      <p:sp>
        <p:nvSpPr>
          <p:cNvPr id="4" name="Rounded Rectangular Callout 4">
            <a:extLst>
              <a:ext uri="{FF2B5EF4-FFF2-40B4-BE49-F238E27FC236}">
                <a16:creationId xmlns:a16="http://schemas.microsoft.com/office/drawing/2014/main" id="{6A480D05-6513-5592-427A-60E4D9E7C617}"/>
              </a:ext>
            </a:extLst>
          </p:cNvPr>
          <p:cNvSpPr/>
          <p:nvPr/>
        </p:nvSpPr>
        <p:spPr>
          <a:xfrm>
            <a:off x="1954617" y="2422413"/>
            <a:ext cx="8390861" cy="3173265"/>
          </a:xfrm>
          <a:prstGeom prst="wedgeRoundRectCallout">
            <a:avLst>
              <a:gd name="adj1" fmla="val -35028"/>
              <a:gd name="adj2" fmla="val -72931"/>
              <a:gd name="adj3" fmla="val 16667"/>
            </a:avLst>
          </a:prstGeom>
          <a:solidFill>
            <a:srgbClr val="FFC5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solidFill>
                  <a:srgbClr val="A50021"/>
                </a:solidFill>
              </a:rPr>
              <a:t>“The most effective model of delivery for [PSHE] is a sequenced, spiral programme that builds on prior learning as pupils progress through school. And like any other school curriculum subject, it needs regular curriculum time." </a:t>
            </a:r>
            <a:r>
              <a:rPr lang="en-US" sz="2400" i="1" dirty="0">
                <a:solidFill>
                  <a:srgbClr val="A50021"/>
                </a:solidFill>
                <a:latin typeface="+mj-lt"/>
                <a:ea typeface="Roboto" panose="02000000000000000000" pitchFamily="2" charset="0"/>
                <a:hlinkClick r:id="rId6">
                  <a:extLst>
                    <a:ext uri="{A12FA001-AC4F-418D-AE19-62706E023703}">
                      <ahyp:hlinkClr xmlns:ahyp="http://schemas.microsoft.com/office/drawing/2018/hyperlinkcolor" val="tx"/>
                    </a:ext>
                  </a:extLst>
                </a:hlinkClick>
              </a:rPr>
              <a:t>PSHE Association</a:t>
            </a:r>
            <a:endParaRPr lang="en-US" sz="2400" i="1" dirty="0">
              <a:solidFill>
                <a:srgbClr val="A50021"/>
              </a:solidFill>
              <a:latin typeface="+mj-lt"/>
              <a:ea typeface="Roboto" panose="02000000000000000000" pitchFamily="2" charset="0"/>
            </a:endParaRPr>
          </a:p>
        </p:txBody>
      </p:sp>
      <p:pic>
        <p:nvPicPr>
          <p:cNvPr id="5" name="Audio 4">
            <a:hlinkClick r:id="" action="ppaction://media"/>
            <a:extLst>
              <a:ext uri="{FF2B5EF4-FFF2-40B4-BE49-F238E27FC236}">
                <a16:creationId xmlns:a16="http://schemas.microsoft.com/office/drawing/2014/main" id="{E48B2C70-3729-493C-5225-04E643C31FBB}"/>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734532974"/>
      </p:ext>
    </p:extLst>
  </p:cSld>
  <p:clrMapOvr>
    <a:masterClrMapping/>
  </p:clrMapOvr>
  <mc:AlternateContent xmlns:mc="http://schemas.openxmlformats.org/markup-compatibility/2006" xmlns:p14="http://schemas.microsoft.com/office/powerpoint/2010/main">
    <mc:Choice Requires="p14">
      <p:transition spd="slow" p14:dur="2000" advTm="26470"/>
    </mc:Choice>
    <mc:Fallback xmlns="">
      <p:transition spd="slow" advTm="264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ppt_x</p:attrName>
                                        </p:attrNameLst>
                                      </p:cBhvr>
                                      <p:tavLst>
                                        <p:tav tm="0">
                                          <p:val>
                                            <p:strVal val="#ppt_x-#ppt_w*1.125000"/>
                                          </p:val>
                                        </p:tav>
                                        <p:tav tm="100000">
                                          <p:val>
                                            <p:strVal val="#ppt_x"/>
                                          </p:val>
                                        </p:tav>
                                      </p:tavLst>
                                    </p:anim>
                                    <p:animEffect transition="in" filter="wipe(righ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B6AC0-832F-9545-B4C4-AE5FBFEE5D1F}"/>
              </a:ext>
            </a:extLst>
          </p:cNvPr>
          <p:cNvSpPr>
            <a:spLocks noGrp="1"/>
          </p:cNvSpPr>
          <p:nvPr>
            <p:ph type="title"/>
          </p:nvPr>
        </p:nvSpPr>
        <p:spPr/>
        <p:txBody>
          <a:bodyPr/>
          <a:lstStyle/>
          <a:p>
            <a:r>
              <a:rPr lang="en-GB" dirty="0"/>
              <a:t>Our proposed curriculum: Twinkl Life</a:t>
            </a:r>
          </a:p>
        </p:txBody>
      </p:sp>
      <p:sp>
        <p:nvSpPr>
          <p:cNvPr id="3" name="Content Placeholder 2">
            <a:extLst>
              <a:ext uri="{FF2B5EF4-FFF2-40B4-BE49-F238E27FC236}">
                <a16:creationId xmlns:a16="http://schemas.microsoft.com/office/drawing/2014/main" id="{A8F21BD1-ABFC-4AC2-4A9C-7B3E80F53728}"/>
              </a:ext>
            </a:extLst>
          </p:cNvPr>
          <p:cNvSpPr>
            <a:spLocks noGrp="1"/>
          </p:cNvSpPr>
          <p:nvPr>
            <p:ph idx="1"/>
          </p:nvPr>
        </p:nvSpPr>
        <p:spPr>
          <a:xfrm>
            <a:off x="490959" y="1594132"/>
            <a:ext cx="11557321" cy="5267667"/>
          </a:xfrm>
        </p:spPr>
        <p:txBody>
          <a:bodyPr vert="horz" lIns="91440" tIns="45720" rIns="91440" bIns="45720" rtlCol="0" anchor="t">
            <a:normAutofit fontScale="77500" lnSpcReduction="20000"/>
          </a:bodyPr>
          <a:lstStyle/>
          <a:p>
            <a:r>
              <a:rPr lang="en-GB" dirty="0"/>
              <a:t>Covers statutory content and more (citizenship e.g. ​diverse communities, looking after our environment etc)</a:t>
            </a:r>
          </a:p>
          <a:p>
            <a:r>
              <a:rPr lang="en-GB" dirty="0"/>
              <a:t>In line with PSHE Association Programme of Study​</a:t>
            </a:r>
          </a:p>
          <a:p>
            <a:r>
              <a:rPr lang="en-GB" dirty="0"/>
              <a:t>Sequenced, spiral curriculum (see handout)​</a:t>
            </a:r>
          </a:p>
          <a:p>
            <a:r>
              <a:rPr lang="en-GB" dirty="0"/>
              <a:t>Consistent approach across whole school​ (Yr1-6)</a:t>
            </a:r>
          </a:p>
          <a:p>
            <a:r>
              <a:rPr lang="en-GB" dirty="0"/>
              <a:t>Consistent structure to lessons​</a:t>
            </a:r>
          </a:p>
          <a:p>
            <a:r>
              <a:rPr lang="en-GB" dirty="0"/>
              <a:t>Weekly lessons​</a:t>
            </a:r>
          </a:p>
          <a:p>
            <a:r>
              <a:rPr lang="en-GB" dirty="0"/>
              <a:t>Promotes mental wellbeing of pupils</a:t>
            </a:r>
          </a:p>
          <a:p>
            <a:r>
              <a:rPr lang="en-GB" dirty="0"/>
              <a:t>Fully resourced​</a:t>
            </a:r>
          </a:p>
          <a:p>
            <a:r>
              <a:rPr lang="en-GB" dirty="0"/>
              <a:t>Easy to adapt to suit all learners​</a:t>
            </a:r>
          </a:p>
          <a:p>
            <a:r>
              <a:rPr lang="en-GB" dirty="0"/>
              <a:t>Assessment​</a:t>
            </a:r>
          </a:p>
          <a:p>
            <a:r>
              <a:rPr lang="en-GB" dirty="0"/>
              <a:t>HPS already established with Twinkl (e.g. Phonics)​</a:t>
            </a:r>
          </a:p>
          <a:p>
            <a:r>
              <a:rPr lang="en-GB" dirty="0"/>
              <a:t>Included in our subscription​</a:t>
            </a:r>
          </a:p>
          <a:p>
            <a:r>
              <a:rPr lang="en-GB" dirty="0"/>
              <a:t>Will be updated in line with government changes​</a:t>
            </a:r>
          </a:p>
          <a:p>
            <a:r>
              <a:rPr lang="en-GB" dirty="0"/>
              <a:t>Successful trial and positive feedback from staff and pupils​</a:t>
            </a:r>
          </a:p>
        </p:txBody>
      </p:sp>
      <p:pic>
        <p:nvPicPr>
          <p:cNvPr id="2050" name="Picture 2" descr="Twinkl Life – TwinklCares">
            <a:extLst>
              <a:ext uri="{FF2B5EF4-FFF2-40B4-BE49-F238E27FC236}">
                <a16:creationId xmlns:a16="http://schemas.microsoft.com/office/drawing/2014/main" id="{7F19A39E-6762-EAA3-60E1-221CC31D82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291737">
            <a:off x="6176841" y="4100439"/>
            <a:ext cx="306705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E334B76A-5AE4-800C-2FB6-4B8161CF4BA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33797465"/>
      </p:ext>
    </p:extLst>
  </p:cSld>
  <p:clrMapOvr>
    <a:masterClrMapping/>
  </p:clrMapOvr>
  <mc:AlternateContent xmlns:mc="http://schemas.openxmlformats.org/markup-compatibility/2006" xmlns:p14="http://schemas.microsoft.com/office/powerpoint/2010/main">
    <mc:Choice Requires="p14">
      <p:transition spd="slow" p14:dur="2000" advTm="22762"/>
    </mc:Choice>
    <mc:Fallback xmlns="">
      <p:transition spd="slow" advTm="227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BF26A-00CD-8512-61FF-7316967CC874}"/>
              </a:ext>
            </a:extLst>
          </p:cNvPr>
          <p:cNvSpPr>
            <a:spLocks noGrp="1"/>
          </p:cNvSpPr>
          <p:nvPr>
            <p:ph type="title"/>
          </p:nvPr>
        </p:nvSpPr>
        <p:spPr/>
        <p:txBody>
          <a:bodyPr/>
          <a:lstStyle/>
          <a:p>
            <a:r>
              <a:rPr lang="en-GB" dirty="0"/>
              <a:t>PSHE in the Early Years (see handout)</a:t>
            </a:r>
          </a:p>
        </p:txBody>
      </p:sp>
      <p:sp>
        <p:nvSpPr>
          <p:cNvPr id="3" name="Content Placeholder 2">
            <a:extLst>
              <a:ext uri="{FF2B5EF4-FFF2-40B4-BE49-F238E27FC236}">
                <a16:creationId xmlns:a16="http://schemas.microsoft.com/office/drawing/2014/main" id="{9DBC7A8F-AD1D-9C62-1359-56A4D009DEF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788897F-DABA-6BE8-00F3-B14BBD69C3F1}"/>
              </a:ext>
            </a:extLst>
          </p:cNvPr>
          <p:cNvPicPr>
            <a:picLocks noChangeAspect="1"/>
          </p:cNvPicPr>
          <p:nvPr/>
        </p:nvPicPr>
        <p:blipFill>
          <a:blip r:embed="rId5"/>
          <a:stretch>
            <a:fillRect/>
          </a:stretch>
        </p:blipFill>
        <p:spPr>
          <a:xfrm>
            <a:off x="103597" y="1584365"/>
            <a:ext cx="5886074" cy="5167312"/>
          </a:xfrm>
          <a:prstGeom prst="rect">
            <a:avLst/>
          </a:prstGeom>
        </p:spPr>
      </p:pic>
      <p:pic>
        <p:nvPicPr>
          <p:cNvPr id="7" name="Picture 6">
            <a:extLst>
              <a:ext uri="{FF2B5EF4-FFF2-40B4-BE49-F238E27FC236}">
                <a16:creationId xmlns:a16="http://schemas.microsoft.com/office/drawing/2014/main" id="{293CB95F-6175-D2A9-6801-96B1C83F7918}"/>
              </a:ext>
            </a:extLst>
          </p:cNvPr>
          <p:cNvPicPr>
            <a:picLocks noChangeAspect="1"/>
          </p:cNvPicPr>
          <p:nvPr/>
        </p:nvPicPr>
        <p:blipFill>
          <a:blip r:embed="rId6"/>
          <a:stretch>
            <a:fillRect/>
          </a:stretch>
        </p:blipFill>
        <p:spPr>
          <a:xfrm>
            <a:off x="6067409" y="1584365"/>
            <a:ext cx="6018262" cy="5170806"/>
          </a:xfrm>
          <a:prstGeom prst="rect">
            <a:avLst/>
          </a:prstGeom>
        </p:spPr>
      </p:pic>
      <p:pic>
        <p:nvPicPr>
          <p:cNvPr id="12" name="Audio 11">
            <a:hlinkClick r:id="" action="ppaction://media"/>
            <a:extLst>
              <a:ext uri="{FF2B5EF4-FFF2-40B4-BE49-F238E27FC236}">
                <a16:creationId xmlns:a16="http://schemas.microsoft.com/office/drawing/2014/main" id="{6683FE8E-E477-581F-3505-8D1983D31C96}"/>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17833718"/>
      </p:ext>
    </p:extLst>
  </p:cSld>
  <p:clrMapOvr>
    <a:masterClrMapping/>
  </p:clrMapOvr>
  <mc:AlternateContent xmlns:mc="http://schemas.openxmlformats.org/markup-compatibility/2006" xmlns:p14="http://schemas.microsoft.com/office/powerpoint/2010/main">
    <mc:Choice Requires="p14">
      <p:transition spd="slow" p14:dur="2000" advTm="22152"/>
    </mc:Choice>
    <mc:Fallback xmlns="">
      <p:transition spd="slow" advTm="221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3E4A-8F14-8599-4D76-E1E387691E09}"/>
              </a:ext>
            </a:extLst>
          </p:cNvPr>
          <p:cNvSpPr>
            <a:spLocks noGrp="1"/>
          </p:cNvSpPr>
          <p:nvPr>
            <p:ph type="title"/>
          </p:nvPr>
        </p:nvSpPr>
        <p:spPr/>
        <p:txBody>
          <a:bodyPr/>
          <a:lstStyle/>
          <a:p>
            <a:r>
              <a:rPr lang="en-GB" dirty="0"/>
              <a:t>Curriculum Overview (see handout)</a:t>
            </a:r>
          </a:p>
        </p:txBody>
      </p:sp>
      <p:sp>
        <p:nvSpPr>
          <p:cNvPr id="3" name="Content Placeholder 2">
            <a:extLst>
              <a:ext uri="{FF2B5EF4-FFF2-40B4-BE49-F238E27FC236}">
                <a16:creationId xmlns:a16="http://schemas.microsoft.com/office/drawing/2014/main" id="{2AEF4F41-BD26-0A5F-205F-9CFF2FC2DC57}"/>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00997519-16A3-2875-D8FA-6370655B5507}"/>
              </a:ext>
            </a:extLst>
          </p:cNvPr>
          <p:cNvPicPr>
            <a:picLocks noChangeAspect="1"/>
          </p:cNvPicPr>
          <p:nvPr/>
        </p:nvPicPr>
        <p:blipFill>
          <a:blip r:embed="rId5"/>
          <a:stretch>
            <a:fillRect/>
          </a:stretch>
        </p:blipFill>
        <p:spPr>
          <a:xfrm>
            <a:off x="1158949" y="1507706"/>
            <a:ext cx="9874102" cy="5136035"/>
          </a:xfrm>
          <a:prstGeom prst="rect">
            <a:avLst/>
          </a:prstGeom>
        </p:spPr>
      </p:pic>
      <p:pic>
        <p:nvPicPr>
          <p:cNvPr id="7" name="Audio 6">
            <a:hlinkClick r:id="" action="ppaction://media"/>
            <a:extLst>
              <a:ext uri="{FF2B5EF4-FFF2-40B4-BE49-F238E27FC236}">
                <a16:creationId xmlns:a16="http://schemas.microsoft.com/office/drawing/2014/main" id="{9D6F74C4-EF45-6216-5706-B0DB39A816B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82462847"/>
      </p:ext>
    </p:extLst>
  </p:cSld>
  <p:clrMapOvr>
    <a:masterClrMapping/>
  </p:clrMapOvr>
  <mc:AlternateContent xmlns:mc="http://schemas.openxmlformats.org/markup-compatibility/2006" xmlns:p14="http://schemas.microsoft.com/office/powerpoint/2010/main">
    <mc:Choice Requires="p14">
      <p:transition spd="slow" p14:dur="2000" advTm="20342"/>
    </mc:Choice>
    <mc:Fallback xmlns="">
      <p:transition spd="slow" advTm="203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5DC3F-2AB7-D75D-D968-CD680649BAF8}"/>
              </a:ext>
            </a:extLst>
          </p:cNvPr>
          <p:cNvSpPr>
            <a:spLocks noGrp="1"/>
          </p:cNvSpPr>
          <p:nvPr>
            <p:ph type="title"/>
          </p:nvPr>
        </p:nvSpPr>
        <p:spPr/>
        <p:txBody>
          <a:bodyPr/>
          <a:lstStyle/>
          <a:p>
            <a:r>
              <a:rPr lang="en-GB" dirty="0"/>
              <a:t>How our school will teach PSHE</a:t>
            </a:r>
          </a:p>
        </p:txBody>
      </p:sp>
      <p:sp>
        <p:nvSpPr>
          <p:cNvPr id="3" name="Content Placeholder 2">
            <a:extLst>
              <a:ext uri="{FF2B5EF4-FFF2-40B4-BE49-F238E27FC236}">
                <a16:creationId xmlns:a16="http://schemas.microsoft.com/office/drawing/2014/main" id="{BD0C5FF4-AF73-59A2-5444-9860B96917AF}"/>
              </a:ext>
            </a:extLst>
          </p:cNvPr>
          <p:cNvSpPr>
            <a:spLocks noGrp="1"/>
          </p:cNvSpPr>
          <p:nvPr>
            <p:ph idx="1"/>
          </p:nvPr>
        </p:nvSpPr>
        <p:spPr>
          <a:xfrm>
            <a:off x="375554" y="1836257"/>
            <a:ext cx="8523897" cy="4733282"/>
          </a:xfrm>
        </p:spPr>
        <p:txBody>
          <a:bodyPr>
            <a:normAutofit fontScale="92500" lnSpcReduction="10000"/>
          </a:bodyPr>
          <a:lstStyle/>
          <a:p>
            <a:r>
              <a:rPr lang="en-GB" dirty="0"/>
              <a:t>All classes will establish ground rules for PSHE so pupils feel comfortable to join in with lessons.</a:t>
            </a:r>
          </a:p>
          <a:p>
            <a:r>
              <a:rPr lang="en-GB" dirty="0"/>
              <a:t>All teachers will use the correct scientific language when talking about parts of the body. Knowing the accurate terminology supports us in safeguarding our pupils (see overviews for more information about this)</a:t>
            </a:r>
          </a:p>
          <a:p>
            <a:r>
              <a:rPr lang="en-GB" dirty="0"/>
              <a:t>Children are encouraged to be active participants in all lessons, however staff will always be sensitive to individual needs and circumstances. </a:t>
            </a:r>
          </a:p>
          <a:p>
            <a:r>
              <a:rPr lang="en-GB" dirty="0"/>
              <a:t>All children will be taught together in their class, although for a few select lessons they may be split into groups (e.g. by gender) for further discussion.</a:t>
            </a:r>
          </a:p>
          <a:p>
            <a:r>
              <a:rPr lang="en-GB" dirty="0"/>
              <a:t>Should a cause for concern arise as a result of a PSHE lesson, this will be dealt with according to our safeguarding policy. </a:t>
            </a:r>
          </a:p>
        </p:txBody>
      </p:sp>
      <p:pic>
        <p:nvPicPr>
          <p:cNvPr id="5" name="Picture 4">
            <a:extLst>
              <a:ext uri="{FF2B5EF4-FFF2-40B4-BE49-F238E27FC236}">
                <a16:creationId xmlns:a16="http://schemas.microsoft.com/office/drawing/2014/main" id="{BCF8D5A4-BB88-3DB3-B230-0EFBD3618CE0}"/>
              </a:ext>
            </a:extLst>
          </p:cNvPr>
          <p:cNvPicPr>
            <a:picLocks noChangeAspect="1"/>
          </p:cNvPicPr>
          <p:nvPr/>
        </p:nvPicPr>
        <p:blipFill>
          <a:blip r:embed="rId5"/>
          <a:stretch>
            <a:fillRect/>
          </a:stretch>
        </p:blipFill>
        <p:spPr>
          <a:xfrm rot="217600">
            <a:off x="9165857" y="2871492"/>
            <a:ext cx="2538595" cy="3621383"/>
          </a:xfrm>
          <a:prstGeom prst="rect">
            <a:avLst/>
          </a:prstGeom>
        </p:spPr>
      </p:pic>
      <p:pic>
        <p:nvPicPr>
          <p:cNvPr id="6" name="Audio 5">
            <a:hlinkClick r:id="" action="ppaction://media"/>
            <a:extLst>
              <a:ext uri="{FF2B5EF4-FFF2-40B4-BE49-F238E27FC236}">
                <a16:creationId xmlns:a16="http://schemas.microsoft.com/office/drawing/2014/main" id="{F0CA6807-6A9C-5A9B-3289-71915C233B5F}"/>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50319110"/>
      </p:ext>
    </p:extLst>
  </p:cSld>
  <p:clrMapOvr>
    <a:masterClrMapping/>
  </p:clrMapOvr>
  <mc:AlternateContent xmlns:mc="http://schemas.openxmlformats.org/markup-compatibility/2006" xmlns:p14="http://schemas.microsoft.com/office/powerpoint/2010/main">
    <mc:Choice Requires="p14">
      <p:transition spd="slow" p14:dur="2000" advTm="100655"/>
    </mc:Choice>
    <mc:Fallback xmlns="">
      <p:transition spd="slow" advTm="1006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0CFA-02A7-7F42-B196-77A0875903E8}"/>
              </a:ext>
            </a:extLst>
          </p:cNvPr>
          <p:cNvSpPr>
            <a:spLocks noGrp="1"/>
          </p:cNvSpPr>
          <p:nvPr>
            <p:ph type="title"/>
          </p:nvPr>
        </p:nvSpPr>
        <p:spPr/>
        <p:txBody>
          <a:bodyPr/>
          <a:lstStyle/>
          <a:p>
            <a:r>
              <a:rPr lang="en-US" dirty="0"/>
              <a:t>Assessment in PSHE</a:t>
            </a:r>
          </a:p>
        </p:txBody>
      </p:sp>
      <p:sp>
        <p:nvSpPr>
          <p:cNvPr id="3" name="Content Placeholder 2">
            <a:extLst>
              <a:ext uri="{FF2B5EF4-FFF2-40B4-BE49-F238E27FC236}">
                <a16:creationId xmlns:a16="http://schemas.microsoft.com/office/drawing/2014/main" id="{A15E3CEA-F792-3FF4-30C4-BD76800DEA3D}"/>
              </a:ext>
            </a:extLst>
          </p:cNvPr>
          <p:cNvSpPr>
            <a:spLocks noGrp="1"/>
          </p:cNvSpPr>
          <p:nvPr>
            <p:ph idx="1"/>
          </p:nvPr>
        </p:nvSpPr>
        <p:spPr/>
        <p:txBody>
          <a:bodyPr vert="horz" lIns="91440" tIns="45720" rIns="91440" bIns="45720" rtlCol="0" anchor="t">
            <a:normAutofit/>
          </a:bodyPr>
          <a:lstStyle/>
          <a:p>
            <a:r>
              <a:rPr lang="en-US" dirty="0"/>
              <a:t>One advantage of weekly lessons is that teachers have more opportunities to assess pupils' understanding.</a:t>
            </a:r>
          </a:p>
          <a:p>
            <a:r>
              <a:rPr lang="en-US" dirty="0"/>
              <a:t>Teachers already have fantastic relationships with pupils but these lessons provide opportunities to have conversations that may not come up in other curriculum subjects.</a:t>
            </a:r>
          </a:p>
          <a:p>
            <a:r>
              <a:rPr lang="en-US" dirty="0"/>
              <a:t>We do not intend to do any formal assessment of PSHE, but value the use of teacher judgement to inform teaching and learning practices and to share observations with parents, should they feel this would be beneficial.</a:t>
            </a:r>
          </a:p>
        </p:txBody>
      </p:sp>
      <p:pic>
        <p:nvPicPr>
          <p:cNvPr id="5" name="Audio 4">
            <a:hlinkClick r:id="" action="ppaction://media"/>
            <a:extLst>
              <a:ext uri="{FF2B5EF4-FFF2-40B4-BE49-F238E27FC236}">
                <a16:creationId xmlns:a16="http://schemas.microsoft.com/office/drawing/2014/main" id="{80AA01FF-839A-935B-F096-9C406C75B67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42611204"/>
      </p:ext>
    </p:extLst>
  </p:cSld>
  <p:clrMapOvr>
    <a:masterClrMapping/>
  </p:clrMapOvr>
  <mc:AlternateContent xmlns:mc="http://schemas.openxmlformats.org/markup-compatibility/2006" xmlns:p14="http://schemas.microsoft.com/office/powerpoint/2010/main">
    <mc:Choice Requires="p14">
      <p:transition spd="slow" p14:dur="2000" advTm="47071"/>
    </mc:Choice>
    <mc:Fallback xmlns="">
      <p:transition spd="slow" advTm="47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8E8C6-F4CF-592F-3FB8-858D4E28C52A}"/>
              </a:ext>
            </a:extLst>
          </p:cNvPr>
          <p:cNvSpPr>
            <a:spLocks noGrp="1"/>
          </p:cNvSpPr>
          <p:nvPr>
            <p:ph type="title"/>
          </p:nvPr>
        </p:nvSpPr>
        <p:spPr/>
        <p:txBody>
          <a:bodyPr/>
          <a:lstStyle/>
          <a:p>
            <a:r>
              <a:rPr lang="en-US" dirty="0"/>
              <a:t>SEND and PSHE</a:t>
            </a:r>
          </a:p>
        </p:txBody>
      </p:sp>
      <p:pic>
        <p:nvPicPr>
          <p:cNvPr id="6" name="Content Placeholder 5" descr="The 'five-a-day' principle | Crick Software">
            <a:extLst>
              <a:ext uri="{FF2B5EF4-FFF2-40B4-BE49-F238E27FC236}">
                <a16:creationId xmlns:a16="http://schemas.microsoft.com/office/drawing/2014/main" id="{A9847F3F-95BE-9F9B-2FB3-ECC770D0B5C6}"/>
              </a:ext>
            </a:extLst>
          </p:cNvPr>
          <p:cNvPicPr>
            <a:picLocks noGrp="1" noChangeAspect="1"/>
          </p:cNvPicPr>
          <p:nvPr>
            <p:ph idx="1"/>
          </p:nvPr>
        </p:nvPicPr>
        <p:blipFill>
          <a:blip r:embed="rId5"/>
          <a:stretch>
            <a:fillRect/>
          </a:stretch>
        </p:blipFill>
        <p:spPr>
          <a:xfrm>
            <a:off x="6723441" y="1690587"/>
            <a:ext cx="5130485" cy="4351338"/>
          </a:xfrm>
        </p:spPr>
      </p:pic>
      <p:sp>
        <p:nvSpPr>
          <p:cNvPr id="8" name="Content Placeholder 2">
            <a:extLst>
              <a:ext uri="{FF2B5EF4-FFF2-40B4-BE49-F238E27FC236}">
                <a16:creationId xmlns:a16="http://schemas.microsoft.com/office/drawing/2014/main" id="{71DB384C-4739-9F1D-11D4-766CD022E754}"/>
              </a:ext>
            </a:extLst>
          </p:cNvPr>
          <p:cNvSpPr txBox="1">
            <a:spLocks/>
          </p:cNvSpPr>
          <p:nvPr/>
        </p:nvSpPr>
        <p:spPr>
          <a:xfrm>
            <a:off x="269112" y="1999245"/>
            <a:ext cx="6348714" cy="4351338"/>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FFC5D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FFC5D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FFC5D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FFC5D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FFC5D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Ensuring that </a:t>
            </a:r>
            <a:r>
              <a:rPr lang="en-US" b="1" u="sng" dirty="0"/>
              <a:t>all</a:t>
            </a:r>
            <a:r>
              <a:rPr lang="en-US" b="1" dirty="0"/>
              <a:t> </a:t>
            </a:r>
            <a:r>
              <a:rPr lang="en-US" dirty="0"/>
              <a:t>pupils are engaged in lessons and making good progress is always a priority at HPS</a:t>
            </a:r>
          </a:p>
          <a:p>
            <a:r>
              <a:rPr lang="en-US" dirty="0"/>
              <a:t>Teachers use the 'five a day principles' to support children with SEND in all lessons</a:t>
            </a:r>
          </a:p>
          <a:p>
            <a:r>
              <a:rPr lang="en-US" dirty="0"/>
              <a:t>Alongside this, Twinkl Life offers a range of different activity types which can be adapted by teachers to suit the individual needs in each class.</a:t>
            </a:r>
          </a:p>
          <a:p>
            <a:r>
              <a:rPr lang="en-US" dirty="0"/>
              <a:t>It may be that PSHE lessons provide an opportunity for teachers to identify further needs, for example SEMH needs which can be referred to the SEND team for further advice.</a:t>
            </a:r>
          </a:p>
        </p:txBody>
      </p:sp>
      <p:pic>
        <p:nvPicPr>
          <p:cNvPr id="4" name="Audio 3">
            <a:hlinkClick r:id="" action="ppaction://media"/>
            <a:extLst>
              <a:ext uri="{FF2B5EF4-FFF2-40B4-BE49-F238E27FC236}">
                <a16:creationId xmlns:a16="http://schemas.microsoft.com/office/drawing/2014/main" id="{49154D19-AD6C-2890-D156-4CB31DA913F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4977843"/>
      </p:ext>
    </p:extLst>
  </p:cSld>
  <p:clrMapOvr>
    <a:masterClrMapping/>
  </p:clrMapOvr>
  <mc:AlternateContent xmlns:mc="http://schemas.openxmlformats.org/markup-compatibility/2006" xmlns:p14="http://schemas.microsoft.com/office/powerpoint/2010/main">
    <mc:Choice Requires="p14">
      <p:transition spd="slow" p14:dur="2000" advTm="46713"/>
    </mc:Choice>
    <mc:Fallback xmlns="">
      <p:transition spd="slow" advTm="46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EB59E-9E80-4436-1938-0A5C180F0709}"/>
              </a:ext>
            </a:extLst>
          </p:cNvPr>
          <p:cNvSpPr>
            <a:spLocks noGrp="1"/>
          </p:cNvSpPr>
          <p:nvPr>
            <p:ph type="title"/>
          </p:nvPr>
        </p:nvSpPr>
        <p:spPr/>
        <p:txBody>
          <a:bodyPr/>
          <a:lstStyle/>
          <a:p>
            <a:r>
              <a:rPr lang="en-GB" dirty="0"/>
              <a:t>Rights to withdraw from PSHE</a:t>
            </a:r>
          </a:p>
        </p:txBody>
      </p:sp>
      <p:sp>
        <p:nvSpPr>
          <p:cNvPr id="3" name="Content Placeholder 2">
            <a:extLst>
              <a:ext uri="{FF2B5EF4-FFF2-40B4-BE49-F238E27FC236}">
                <a16:creationId xmlns:a16="http://schemas.microsoft.com/office/drawing/2014/main" id="{5FC3630A-B89C-05D3-8BF7-6BA60A6097B0}"/>
              </a:ext>
            </a:extLst>
          </p:cNvPr>
          <p:cNvSpPr>
            <a:spLocks noGrp="1"/>
          </p:cNvSpPr>
          <p:nvPr>
            <p:ph idx="1"/>
          </p:nvPr>
        </p:nvSpPr>
        <p:spPr>
          <a:xfrm>
            <a:off x="838200" y="2059541"/>
            <a:ext cx="10591800" cy="4351338"/>
          </a:xfrm>
        </p:spPr>
        <p:txBody>
          <a:bodyPr>
            <a:normAutofit/>
          </a:bodyPr>
          <a:lstStyle/>
          <a:p>
            <a:r>
              <a:rPr lang="en-GB" sz="2400" dirty="0"/>
              <a:t>Parents </a:t>
            </a:r>
            <a:r>
              <a:rPr lang="en-GB" sz="2400" b="1" u="sng" dirty="0"/>
              <a:t>do not </a:t>
            </a:r>
            <a:r>
              <a:rPr lang="en-GB" sz="2400" dirty="0"/>
              <a:t>have the right to withdraw their child from any aspect of </a:t>
            </a:r>
            <a:r>
              <a:rPr lang="en-GB" sz="2400" b="1" u="sng" dirty="0"/>
              <a:t>relationships education.</a:t>
            </a:r>
          </a:p>
          <a:p>
            <a:r>
              <a:rPr lang="en-GB" sz="2400" dirty="0"/>
              <a:t>Parents </a:t>
            </a:r>
            <a:r>
              <a:rPr lang="en-GB" sz="2400" b="1" u="sng" dirty="0"/>
              <a:t>do not </a:t>
            </a:r>
            <a:r>
              <a:rPr lang="en-GB" sz="2400" dirty="0"/>
              <a:t>have the right to withdraw their child from any aspect of </a:t>
            </a:r>
            <a:r>
              <a:rPr lang="en-GB" sz="2400" b="1" u="sng" dirty="0"/>
              <a:t>health education.</a:t>
            </a:r>
          </a:p>
          <a:p>
            <a:r>
              <a:rPr lang="en-GB" sz="2400" dirty="0"/>
              <a:t>Parents </a:t>
            </a:r>
            <a:r>
              <a:rPr lang="en-GB" sz="2400" b="1" u="sng" dirty="0"/>
              <a:t>do</a:t>
            </a:r>
            <a:r>
              <a:rPr lang="en-GB" sz="2400" dirty="0"/>
              <a:t> have the right to withdraw their child from aspects of </a:t>
            </a:r>
            <a:r>
              <a:rPr lang="en-GB" sz="2400" b="1" u="sng" dirty="0"/>
              <a:t>sex education </a:t>
            </a:r>
            <a:r>
              <a:rPr lang="en-GB" sz="2400" dirty="0"/>
              <a:t>which are not part of the Science curriculum. </a:t>
            </a:r>
          </a:p>
          <a:p>
            <a:pPr lvl="1"/>
            <a:r>
              <a:rPr lang="en-GB" sz="2000" dirty="0"/>
              <a:t>School will clearly communicate with parents before this content is delivered and will be happy to discuss the lessons in more detail. </a:t>
            </a:r>
          </a:p>
          <a:p>
            <a:pPr lvl="1"/>
            <a:r>
              <a:rPr lang="en-GB" sz="2000" dirty="0"/>
              <a:t>If a parent wishes to withdraw their child from these lessons, they can speak to the Headteacher.</a:t>
            </a:r>
          </a:p>
        </p:txBody>
      </p:sp>
      <p:pic>
        <p:nvPicPr>
          <p:cNvPr id="10" name="Audio 9">
            <a:hlinkClick r:id="" action="ppaction://media"/>
            <a:extLst>
              <a:ext uri="{FF2B5EF4-FFF2-40B4-BE49-F238E27FC236}">
                <a16:creationId xmlns:a16="http://schemas.microsoft.com/office/drawing/2014/main" id="{B144735F-7C81-B198-9489-ECBF8D002DD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69195068"/>
      </p:ext>
    </p:extLst>
  </p:cSld>
  <p:clrMapOvr>
    <a:masterClrMapping/>
  </p:clrMapOvr>
  <mc:AlternateContent xmlns:mc="http://schemas.openxmlformats.org/markup-compatibility/2006" xmlns:p14="http://schemas.microsoft.com/office/powerpoint/2010/main">
    <mc:Choice Requires="p14">
      <p:transition spd="slow" p14:dur="2000" advTm="74269"/>
    </mc:Choice>
    <mc:Fallback xmlns="">
      <p:transition spd="slow" advTm="742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2AE26-506C-B566-FB37-57E5B58FF40C}"/>
              </a:ext>
            </a:extLst>
          </p:cNvPr>
          <p:cNvSpPr>
            <a:spLocks noGrp="1"/>
          </p:cNvSpPr>
          <p:nvPr>
            <p:ph type="title"/>
          </p:nvPr>
        </p:nvSpPr>
        <p:spPr/>
        <p:txBody>
          <a:bodyPr/>
          <a:lstStyle/>
          <a:p>
            <a:r>
              <a:rPr lang="en-GB" dirty="0"/>
              <a:t>Explore resources</a:t>
            </a:r>
          </a:p>
        </p:txBody>
      </p:sp>
      <p:sp>
        <p:nvSpPr>
          <p:cNvPr id="3" name="Content Placeholder 2">
            <a:extLst>
              <a:ext uri="{FF2B5EF4-FFF2-40B4-BE49-F238E27FC236}">
                <a16:creationId xmlns:a16="http://schemas.microsoft.com/office/drawing/2014/main" id="{BFDC4512-88B8-E4AB-D607-3AA54AEF49F9}"/>
              </a:ext>
            </a:extLst>
          </p:cNvPr>
          <p:cNvSpPr>
            <a:spLocks noGrp="1"/>
          </p:cNvSpPr>
          <p:nvPr>
            <p:ph idx="1"/>
          </p:nvPr>
        </p:nvSpPr>
        <p:spPr/>
        <p:txBody>
          <a:bodyPr/>
          <a:lstStyle/>
          <a:p>
            <a:pPr marL="0" indent="0">
              <a:buNone/>
            </a:pPr>
            <a:r>
              <a:rPr lang="en-GB" dirty="0"/>
              <a:t>Please have a look at the handouts provided and explore some examples of lesson resources. These have been organised according to year group.</a:t>
            </a:r>
          </a:p>
          <a:p>
            <a:pPr marL="0" indent="0">
              <a:buNone/>
            </a:pPr>
            <a:endParaRPr lang="en-GB" dirty="0"/>
          </a:p>
          <a:p>
            <a:pPr marL="0" indent="0">
              <a:buNone/>
            </a:pPr>
            <a:r>
              <a:rPr lang="en-GB" b="1" dirty="0"/>
              <a:t>We will be very happy to answer any questions as you explore these resources.</a:t>
            </a:r>
          </a:p>
        </p:txBody>
      </p:sp>
      <p:pic>
        <p:nvPicPr>
          <p:cNvPr id="6" name="Audio 5">
            <a:hlinkClick r:id="" action="ppaction://media"/>
            <a:extLst>
              <a:ext uri="{FF2B5EF4-FFF2-40B4-BE49-F238E27FC236}">
                <a16:creationId xmlns:a16="http://schemas.microsoft.com/office/drawing/2014/main" id="{BC1049E4-A82B-C038-78BB-81FB4574775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52603881"/>
      </p:ext>
    </p:extLst>
  </p:cSld>
  <p:clrMapOvr>
    <a:masterClrMapping/>
  </p:clrMapOvr>
  <mc:AlternateContent xmlns:mc="http://schemas.openxmlformats.org/markup-compatibility/2006" xmlns:p14="http://schemas.microsoft.com/office/powerpoint/2010/main">
    <mc:Choice Requires="p14">
      <p:transition spd="slow" p14:dur="2000" advTm="21305"/>
    </mc:Choice>
    <mc:Fallback xmlns="">
      <p:transition spd="slow" advTm="21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D019CA-C987-7AEC-EAA4-25D641BEE4CE}"/>
              </a:ext>
            </a:extLst>
          </p:cNvPr>
          <p:cNvSpPr>
            <a:spLocks noGrp="1"/>
          </p:cNvSpPr>
          <p:nvPr>
            <p:ph type="title"/>
          </p:nvPr>
        </p:nvSpPr>
        <p:spPr/>
        <p:txBody>
          <a:bodyPr/>
          <a:lstStyle/>
          <a:p>
            <a:r>
              <a:rPr lang="en-GB" dirty="0"/>
              <a:t>Thank you</a:t>
            </a:r>
          </a:p>
        </p:txBody>
      </p:sp>
      <p:sp>
        <p:nvSpPr>
          <p:cNvPr id="3" name="Content Placeholder 2">
            <a:extLst>
              <a:ext uri="{FF2B5EF4-FFF2-40B4-BE49-F238E27FC236}">
                <a16:creationId xmlns:a16="http://schemas.microsoft.com/office/drawing/2014/main" id="{5B5DFACB-68ED-AAB0-DB63-F6A7F09256BD}"/>
              </a:ext>
            </a:extLst>
          </p:cNvPr>
          <p:cNvSpPr>
            <a:spLocks noGrp="1"/>
          </p:cNvSpPr>
          <p:nvPr>
            <p:ph idx="1"/>
          </p:nvPr>
        </p:nvSpPr>
        <p:spPr/>
        <p:txBody>
          <a:bodyPr/>
          <a:lstStyle/>
          <a:p>
            <a:pPr marL="0" indent="0">
              <a:buNone/>
            </a:pPr>
            <a:r>
              <a:rPr lang="en-GB" dirty="0"/>
              <a:t>Thank you so much for participating in this consultation.</a:t>
            </a:r>
          </a:p>
          <a:p>
            <a:pPr marL="0" indent="0">
              <a:buNone/>
            </a:pPr>
            <a:endParaRPr lang="en-GB" dirty="0"/>
          </a:p>
          <a:p>
            <a:pPr marL="0" indent="0">
              <a:buNone/>
            </a:pPr>
            <a:r>
              <a:rPr lang="en-GB" dirty="0"/>
              <a:t>Please complete the evaluation form which can be found on the website.</a:t>
            </a:r>
          </a:p>
          <a:p>
            <a:pPr marL="0" indent="0">
              <a:buNone/>
            </a:pPr>
            <a:r>
              <a:rPr lang="en-GB" dirty="0"/>
              <a:t>The </a:t>
            </a:r>
            <a:r>
              <a:rPr lang="en-GB" b="1" dirty="0"/>
              <a:t>deadline</a:t>
            </a:r>
            <a:r>
              <a:rPr lang="en-GB" dirty="0"/>
              <a:t> for completing this is Friday 25</a:t>
            </a:r>
            <a:r>
              <a:rPr lang="en-GB" baseline="30000" dirty="0"/>
              <a:t>th</a:t>
            </a:r>
            <a:r>
              <a:rPr lang="en-GB" dirty="0"/>
              <a:t> October 2024.</a:t>
            </a:r>
          </a:p>
          <a:p>
            <a:pPr marL="0" indent="0">
              <a:buNone/>
            </a:pPr>
            <a:endParaRPr lang="en-GB" dirty="0"/>
          </a:p>
          <a:p>
            <a:pPr marL="0" indent="0">
              <a:buNone/>
            </a:pPr>
            <a:r>
              <a:rPr lang="en-GB" dirty="0"/>
              <a:t>If you have any further questions, please email </a:t>
            </a:r>
            <a:r>
              <a:rPr lang="en-GB" dirty="0">
                <a:hlinkClick r:id="rId5"/>
              </a:rPr>
              <a:t>enquiry@harborne.bham.sch.uk</a:t>
            </a:r>
            <a:r>
              <a:rPr lang="en-GB" dirty="0"/>
              <a:t> and we will endeavour to get back to you as soon as possible.</a:t>
            </a:r>
          </a:p>
        </p:txBody>
      </p:sp>
      <p:pic>
        <p:nvPicPr>
          <p:cNvPr id="9" name="Audio 8">
            <a:hlinkClick r:id="" action="ppaction://media"/>
            <a:extLst>
              <a:ext uri="{FF2B5EF4-FFF2-40B4-BE49-F238E27FC236}">
                <a16:creationId xmlns:a16="http://schemas.microsoft.com/office/drawing/2014/main" id="{665A10DD-0A5E-5020-B7C8-E11B13F4887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88369839"/>
      </p:ext>
    </p:extLst>
  </p:cSld>
  <p:clrMapOvr>
    <a:masterClrMapping/>
  </p:clrMapOvr>
  <mc:AlternateContent xmlns:mc="http://schemas.openxmlformats.org/markup-compatibility/2006" xmlns:p14="http://schemas.microsoft.com/office/powerpoint/2010/main">
    <mc:Choice Requires="p14">
      <p:transition spd="slow" p14:dur="2000" advTm="40339"/>
    </mc:Choice>
    <mc:Fallback xmlns="">
      <p:transition spd="slow" advTm="40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9|1|1|0.9|2|6.2"/>
</p:tagLst>
</file>

<file path=ppt/tags/tag2.xml><?xml version="1.0" encoding="utf-8"?>
<p:tagLst xmlns:a="http://schemas.openxmlformats.org/drawingml/2006/main" xmlns:r="http://schemas.openxmlformats.org/officeDocument/2006/relationships" xmlns:p="http://schemas.openxmlformats.org/presentationml/2006/main">
  <p:tag name="TIMING" val="|10.3"/>
</p:tagLst>
</file>

<file path=ppt/tags/tag3.xml><?xml version="1.0" encoding="utf-8"?>
<p:tagLst xmlns:a="http://schemas.openxmlformats.org/drawingml/2006/main" xmlns:r="http://schemas.openxmlformats.org/officeDocument/2006/relationships" xmlns:p="http://schemas.openxmlformats.org/presentationml/2006/main">
  <p:tag name="TIMING" val="|16|1.6|0.9|0.9|1|9.8"/>
</p:tagLst>
</file>

<file path=ppt/tags/tag4.xml><?xml version="1.0" encoding="utf-8"?>
<p:tagLst xmlns:a="http://schemas.openxmlformats.org/drawingml/2006/main" xmlns:r="http://schemas.openxmlformats.org/officeDocument/2006/relationships" xmlns:p="http://schemas.openxmlformats.org/presentationml/2006/main">
  <p:tag name="TIMING" val="|46.2"/>
</p:tagLst>
</file>

<file path=ppt/tags/tag5.xml><?xml version="1.0" encoding="utf-8"?>
<p:tagLst xmlns:a="http://schemas.openxmlformats.org/drawingml/2006/main" xmlns:r="http://schemas.openxmlformats.org/officeDocument/2006/relationships" xmlns:p="http://schemas.openxmlformats.org/presentationml/2006/main">
  <p:tag name="TIMING" val="|11.8"/>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Sassoon Font">
      <a:majorFont>
        <a:latin typeface="Sassoon Penpals"/>
        <a:ea typeface=""/>
        <a:cs typeface=""/>
      </a:majorFont>
      <a:minorFont>
        <a:latin typeface="Sassoon Penpal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AC9F12D15092D48B90315F7D2341692" ma:contentTypeVersion="18" ma:contentTypeDescription="Create a new document." ma:contentTypeScope="" ma:versionID="2fa773d405e0b2ef638b7f5ea7d5af71">
  <xsd:schema xmlns:xsd="http://www.w3.org/2001/XMLSchema" xmlns:xs="http://www.w3.org/2001/XMLSchema" xmlns:p="http://schemas.microsoft.com/office/2006/metadata/properties" xmlns:ns2="01834c66-9a36-4070-935e-aaed10784537" xmlns:ns3="4119fd80-9d16-4de6-8493-99609381fa1e" targetNamespace="http://schemas.microsoft.com/office/2006/metadata/properties" ma:root="true" ma:fieldsID="909ea3b2d061b4083f5d7ff2a4484fad" ns2:_="" ns3:_="">
    <xsd:import namespace="01834c66-9a36-4070-935e-aaed10784537"/>
    <xsd:import namespace="4119fd80-9d16-4de6-8493-99609381fa1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834c66-9a36-4070-935e-aaed1078453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c5a5b6d-ef8e-476e-9c9a-2abeb800c6dd}" ma:internalName="TaxCatchAll" ma:showField="CatchAllData" ma:web="01834c66-9a36-4070-935e-aaed1078453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119fd80-9d16-4de6-8493-99609381fa1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90d2865-afbb-45e1-bc9d-52d8a925d6b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1834c66-9a36-4070-935e-aaed10784537" xsi:nil="true"/>
    <lcf76f155ced4ddcb4097134ff3c332f xmlns="4119fd80-9d16-4de6-8493-99609381fa1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CC79DF-FAAD-42B6-BF76-FAFBBF2778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834c66-9a36-4070-935e-aaed10784537"/>
    <ds:schemaRef ds:uri="4119fd80-9d16-4de6-8493-99609381fa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F9CF12-BD0D-4FA4-BAF7-ED34FF1862B6}">
  <ds:schemaRefs>
    <ds:schemaRef ds:uri="http://schemas.microsoft.com/office/2006/documentManagement/types"/>
    <ds:schemaRef ds:uri="http://www.w3.org/XML/1998/namespace"/>
    <ds:schemaRef ds:uri="http://purl.org/dc/dcmitype/"/>
    <ds:schemaRef ds:uri="http://purl.org/dc/elements/1.1/"/>
    <ds:schemaRef ds:uri="http://schemas.openxmlformats.org/package/2006/metadata/core-properties"/>
    <ds:schemaRef ds:uri="http://schemas.microsoft.com/office/2006/metadata/properties"/>
    <ds:schemaRef ds:uri="http://schemas.microsoft.com/office/infopath/2007/PartnerControls"/>
    <ds:schemaRef ds:uri="4119fd80-9d16-4de6-8493-99609381fa1e"/>
    <ds:schemaRef ds:uri="01834c66-9a36-4070-935e-aaed10784537"/>
    <ds:schemaRef ds:uri="http://purl.org/dc/terms/"/>
  </ds:schemaRefs>
</ds:datastoreItem>
</file>

<file path=customXml/itemProps3.xml><?xml version="1.0" encoding="utf-8"?>
<ds:datastoreItem xmlns:ds="http://schemas.openxmlformats.org/officeDocument/2006/customXml" ds:itemID="{D0D97147-FD15-4F0C-A447-D58F3D8AB66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1675</TotalTime>
  <Words>1331</Words>
  <Application>Microsoft Office PowerPoint</Application>
  <PresentationFormat>Widescreen</PresentationFormat>
  <Paragraphs>165</Paragraphs>
  <Slides>21</Slides>
  <Notes>19</Notes>
  <HiddenSlides>0</HiddenSlides>
  <MMClips>21</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Wednesday 16th October 2024 PSHE at HPS</vt:lpstr>
      <vt:lpstr>Welcome</vt:lpstr>
      <vt:lpstr>What is PSHE?</vt:lpstr>
      <vt:lpstr>What is PSHE?</vt:lpstr>
      <vt:lpstr>What is PSHE?</vt:lpstr>
      <vt:lpstr>Why are we consulting parents?</vt:lpstr>
      <vt:lpstr>The consultation process</vt:lpstr>
      <vt:lpstr>Our school vision for PSHE</vt:lpstr>
      <vt:lpstr>Where are we coming from?</vt:lpstr>
      <vt:lpstr>Where are we coming from?</vt:lpstr>
      <vt:lpstr>PowerPoint Presentation</vt:lpstr>
      <vt:lpstr>Recommendations for PSHE</vt:lpstr>
      <vt:lpstr>Our proposed curriculum: Twinkl Life</vt:lpstr>
      <vt:lpstr>PSHE in the Early Years (see handout)</vt:lpstr>
      <vt:lpstr>Curriculum Overview (see handout)</vt:lpstr>
      <vt:lpstr>How our school will teach PSHE</vt:lpstr>
      <vt:lpstr>Assessment in PSHE</vt:lpstr>
      <vt:lpstr>SEND and PSHE</vt:lpstr>
      <vt:lpstr>Rights to withdraw from PSHE</vt:lpstr>
      <vt:lpstr>Explore resources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Jess Bagnall</dc:creator>
  <cp:lastModifiedBy>Supply Main Site</cp:lastModifiedBy>
  <cp:revision>120</cp:revision>
  <dcterms:created xsi:type="dcterms:W3CDTF">2024-10-08T08:36:12Z</dcterms:created>
  <dcterms:modified xsi:type="dcterms:W3CDTF">2024-10-16T19:22:43Z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0x010100BAC9F12D15092D48B90315F7D2341692</vt:lpwstr>
  </property>
  <property fmtid="{D5CDD505-2E9C-101B-9397-08002B2CF9AE}" pid="3" name="MediaServiceImageTags">
    <vt:lpwstr/>
  </property>
</Properties>
</file>