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70" r:id="rId6"/>
    <p:sldId id="271" r:id="rId7"/>
    <p:sldId id="274" r:id="rId8"/>
    <p:sldId id="260" r:id="rId9"/>
    <p:sldId id="261" r:id="rId10"/>
    <p:sldId id="273" r:id="rId11"/>
    <p:sldId id="266" r:id="rId12"/>
    <p:sldId id="264" r:id="rId13"/>
    <p:sldId id="265" r:id="rId14"/>
    <p:sldId id="259" r:id="rId15"/>
    <p:sldId id="263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DB3458D-1AB7-87AD-91E9-1D550DE4A73F}" v="17" dt="2026-09-14T22:28:50.86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96" y="1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ura Oakley" userId="70caa953-f6a7-46db-9d2b-a8d461f7d8ee" providerId="ADAL" clId="{3575D7F2-02F6-4B9D-B417-DC46486B0D31}"/>
    <pc:docChg chg="custSel delSld modSld">
      <pc:chgData name="Laura Oakley" userId="70caa953-f6a7-46db-9d2b-a8d461f7d8ee" providerId="ADAL" clId="{3575D7F2-02F6-4B9D-B417-DC46486B0D31}" dt="2026-09-05T06:31:12.416" v="12" actId="27636"/>
      <pc:docMkLst>
        <pc:docMk/>
      </pc:docMkLst>
      <pc:sldChg chg="modSp mod">
        <pc:chgData name="Laura Oakley" userId="70caa953-f6a7-46db-9d2b-a8d461f7d8ee" providerId="ADAL" clId="{3575D7F2-02F6-4B9D-B417-DC46486B0D31}" dt="2026-09-05T06:31:12.416" v="12" actId="27636"/>
        <pc:sldMkLst>
          <pc:docMk/>
          <pc:sldMk cId="3360050522" sldId="265"/>
        </pc:sldMkLst>
        <pc:spChg chg="mod">
          <ac:chgData name="Laura Oakley" userId="70caa953-f6a7-46db-9d2b-a8d461f7d8ee" providerId="ADAL" clId="{3575D7F2-02F6-4B9D-B417-DC46486B0D31}" dt="2026-09-05T06:31:12.416" v="12" actId="27636"/>
          <ac:spMkLst>
            <pc:docMk/>
            <pc:sldMk cId="3360050522" sldId="265"/>
            <ac:spMk id="3" creationId="{D1A066AA-29FC-29E5-A8F1-FCA9F8219A39}"/>
          </ac:spMkLst>
        </pc:spChg>
      </pc:sldChg>
    </pc:docChg>
  </pc:docChgLst>
  <pc:docChgLst>
    <pc:chgData name="Tamsin O'Brien" userId="S::t.obrien@harborne.bham.sch.uk::ce7f1c07-db6d-4954-af60-306654209a16" providerId="AD" clId="Web-{FDB3458D-1AB7-87AD-91E9-1D550DE4A73F}"/>
    <pc:docChg chg="modSld">
      <pc:chgData name="Tamsin O'Brien" userId="S::t.obrien@harborne.bham.sch.uk::ce7f1c07-db6d-4954-af60-306654209a16" providerId="AD" clId="Web-{FDB3458D-1AB7-87AD-91E9-1D550DE4A73F}" dt="2026-09-14T22:28:50.868" v="16" actId="20577"/>
      <pc:docMkLst>
        <pc:docMk/>
      </pc:docMkLst>
      <pc:sldChg chg="modSp">
        <pc:chgData name="Tamsin O'Brien" userId="S::t.obrien@harborne.bham.sch.uk::ce7f1c07-db6d-4954-af60-306654209a16" providerId="AD" clId="Web-{FDB3458D-1AB7-87AD-91E9-1D550DE4A73F}" dt="2026-09-14T22:28:50.868" v="16" actId="20577"/>
        <pc:sldMkLst>
          <pc:docMk/>
          <pc:sldMk cId="80849396" sldId="273"/>
        </pc:sldMkLst>
        <pc:spChg chg="mod">
          <ac:chgData name="Tamsin O'Brien" userId="S::t.obrien@harborne.bham.sch.uk::ce7f1c07-db6d-4954-af60-306654209a16" providerId="AD" clId="Web-{FDB3458D-1AB7-87AD-91E9-1D550DE4A73F}" dt="2026-09-14T22:28:50.868" v="16" actId="20577"/>
          <ac:spMkLst>
            <pc:docMk/>
            <pc:sldMk cId="80849396" sldId="273"/>
            <ac:spMk id="3" creationId="{730CF6DD-DF16-0AF5-8644-E0CD9D0C1779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29DB3B-1F5D-8429-80B7-05BE0F806B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B9057FE-3C60-ECE0-EF4D-F045028BD7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86468C-06DC-5728-8AC2-0C993C7E53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B1779-F7CF-4C54-9488-060048AF0F35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4CA531-0433-DA11-45BC-BC3A44C9E0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E97D98-A88A-2668-F258-AA90188689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3DE12-A2A8-4B4D-BC31-5E16DDC8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24884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ED8B23-D1B8-9C62-05A4-D3DAE0A0C6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00C185-D19D-B1F7-8576-A522EA72D6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777274-9E54-A7D2-4BB9-EB4369E4DA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B1779-F7CF-4C54-9488-060048AF0F35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61F427-7788-FB78-6816-FE5CF908AD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9A6AA8-FEC8-7A30-AFBD-804CE11322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3DE12-A2A8-4B4D-BC31-5E16DDC8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41824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ADE7AB-D3E5-5C3E-DB6B-B0FA5E3B7C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EF61AF-D3DA-C22A-1BF4-E443B7B92F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EA1E3D-64F8-F30B-D790-C0F1FCE89B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B1779-F7CF-4C54-9488-060048AF0F35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0ECA2E-71A1-5F70-2F73-A9636D8FF9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F042AB-57B3-212B-3EB7-4C0732086A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3DE12-A2A8-4B4D-BC31-5E16DDC8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74477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D3BBE3-9FA1-FD39-F21D-E098337D10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C36E13-B221-0C98-ED0E-E072595085F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1BBA7D9-2DD1-147B-B5B9-AF2B7D2D4D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BEC3BA-6B7B-6ABE-EDD0-3E0934F542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B1779-F7CF-4C54-9488-060048AF0F35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343459-1705-6A2A-9D5C-9C4503A81A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B99E83-8DAE-1B68-4BD6-532F5FD151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3DE12-A2A8-4B4D-BC31-5E16DDC8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64282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494ED7-25CA-8967-97B6-7F49AF20E2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2635AD-3D88-3484-903B-B6D4EE710F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0C0E0FF-590A-905F-7406-18F0E852FE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DC1E6B5-D4E3-F329-33F6-4B0DE262FA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DE989C5-35DE-5EB7-E2B1-C11A1CE3022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8A73EB-F59D-E4DC-FF9E-A503D45E2F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B1779-F7CF-4C54-9488-060048AF0F35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5E60487-25A9-A1E5-CD1A-67E25DF8FF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12AE81D-22B3-685E-3BC6-67285DD50F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3DE12-A2A8-4B4D-BC31-5E16DDC8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09978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084D4B-2A5F-2CC5-03FC-86D211A337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1DCCC9F-3939-719D-D319-4BA0D229F1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B1779-F7CF-4C54-9488-060048AF0F35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D7D724A-5DF5-454B-56DE-091ADF5B3A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C06991-8807-A94B-69D0-FD66B56CA9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3DE12-A2A8-4B4D-BC31-5E16DDC8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65873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F544CE7-66B0-AF5A-6BF3-2303183248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B1779-F7CF-4C54-9488-060048AF0F35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F2F7B43-3F6A-7DD0-85B5-34AFF5A133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AEAB0C-7E63-FD21-ED4D-6151DEB9BB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3DE12-A2A8-4B4D-BC31-5E16DDC8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082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8B494A-2916-E8BC-6370-40556C59C3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E99ACF-DAC6-98B0-FF51-24CDD1A0EB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0CCB503-22DF-F1B3-1754-8A3D9B11E3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E9702A-0585-A778-8C7D-8120F4F157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B1779-F7CF-4C54-9488-060048AF0F35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DD46CD-9F7A-B2F9-5BC2-EEFD1022C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54062B8-D9F0-6BD7-5ED7-5566764280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3DE12-A2A8-4B4D-BC31-5E16DDC8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8269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173262-46E5-2ACF-BDB1-FACCFAF445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25BFAFA-351E-8291-79B2-CDC5632324D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0927EBD-E8DD-2F0F-FAAF-E6AD8D8B64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3432CD-FDF0-C72F-5BAA-4037FC25BA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B1779-F7CF-4C54-9488-060048AF0F35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C67555-903D-0D85-E46E-B8BCFC20E6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57D84F-5DF9-7FB0-248A-E9087DDBBF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3DE12-A2A8-4B4D-BC31-5E16DDC8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7069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EEA186-0CD6-7A0D-ECCB-CA48322ED1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7A4A19-C8D4-49A7-822C-F5587ECD6D6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6C700D-1BFB-AC53-4737-B37D8AC53F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B1779-F7CF-4C54-9488-060048AF0F35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2BF891-D8DE-2127-A554-BF8E46BC7E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2BB5A6-DBCF-45CC-CDFA-410CBE53FF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3DE12-A2A8-4B4D-BC31-5E16DDC8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71376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5511EE1-FE7F-81F4-2B0E-8B2DFCC86E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DB8896-EEC0-B995-21AA-E38A3009C2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70C08A-6587-8C37-4A68-420F095ED4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B1779-F7CF-4C54-9488-060048AF0F35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77B464-96A2-D737-7D76-8D340D84C2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A113B7-7DB2-48F4-4E46-A952744E2F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3DE12-A2A8-4B4D-BC31-5E16DDC8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2212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1367853-808A-75C1-AD68-007948672D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79E29E-92D2-B6ED-C510-0364461302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2F1547-652B-19C5-73B3-538FDE96AF8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FAB1779-F7CF-4C54-9488-060048AF0F35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7E6D61-B47D-3CF5-A492-49269B403EF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600F9B-03A6-C166-05DA-64FD36EBC3E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CC3DE12-A2A8-4B4D-BC31-5E16DDC8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46492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google.com/goto?url=CAESYwHrOzAVRjQso_09TaeoImR198Fty3hrlM-jYxl4hipN1Zkfni5h9Aax4rb8eWXqP5_VwvxOxMYXp3g7xN2xIw3hBQVQlk3VY7tqyMzo8PCJp0i7pNdxYYJx3AQSRB9LAGIE7Q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ooksfortopics.com/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521C4EA8-6B83-4338-913D-D75D3C4F34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527AA2-DC77-5736-CC6A-C241F0A0D0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7497" y="679731"/>
            <a:ext cx="3124151" cy="3736540"/>
          </a:xfrm>
        </p:spPr>
        <p:txBody>
          <a:bodyPr>
            <a:normAutofit/>
          </a:bodyPr>
          <a:lstStyle/>
          <a:p>
            <a:pPr algn="l"/>
            <a:r>
              <a:rPr lang="en-GB" sz="5400" dirty="0">
                <a:latin typeface="Sassoon Penpals" panose="02000400000000000000" pitchFamily="50" charset="0"/>
              </a:rPr>
              <a:t>Reading at Harborne Primary School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F1FC03-FFC2-4D35-558E-F448DC0279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6898" y="4286895"/>
            <a:ext cx="3124151" cy="1035781"/>
          </a:xfrm>
        </p:spPr>
        <p:txBody>
          <a:bodyPr>
            <a:normAutofit/>
          </a:bodyPr>
          <a:lstStyle/>
          <a:p>
            <a:pPr algn="l"/>
            <a:r>
              <a:rPr lang="en-GB" dirty="0">
                <a:latin typeface="Sassoon Penpals" panose="02000400000000000000" pitchFamily="50" charset="0"/>
              </a:rPr>
              <a:t>September 2026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AF6A671-C637-4547-85F4-51B6D18813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416432" y="1"/>
            <a:ext cx="2446384" cy="5777808"/>
            <a:chOff x="329184" y="1"/>
            <a:chExt cx="524256" cy="5777808"/>
          </a:xfrm>
        </p:grpSpPr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C575CF26-3D3C-4C5A-A2B7-00432016EF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329184" y="5777809"/>
              <a:ext cx="521208" cy="0"/>
            </a:xfrm>
            <a:prstGeom prst="line">
              <a:avLst/>
            </a:prstGeom>
            <a:ln w="1524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99413ED5-9ED4-4772-BCE4-2BCAE6B12E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29184" y="1"/>
              <a:ext cx="524256" cy="553211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04357C93-F0CB-4A1C-8F77-4E90637898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21084" y="679731"/>
            <a:ext cx="7682293" cy="566287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1109637-7508-F648-AC55-DCA2B46F3D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41063" y="1567873"/>
            <a:ext cx="3383280" cy="341745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13F8758-F1DC-FADD-A7B9-3E0216582F1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" t="14157" r="945" b="9213"/>
          <a:stretch/>
        </p:blipFill>
        <p:spPr>
          <a:xfrm>
            <a:off x="7812357" y="2187418"/>
            <a:ext cx="3383280" cy="2617368"/>
          </a:xfrm>
          <a:prstGeom prst="rect">
            <a:avLst/>
          </a:prstGeom>
        </p:spPr>
      </p:pic>
      <p:sp>
        <p:nvSpPr>
          <p:cNvPr id="6" name="AutoShape 2" descr="Letters and Sounds">
            <a:extLst>
              <a:ext uri="{FF2B5EF4-FFF2-40B4-BE49-F238E27FC236}">
                <a16:creationId xmlns:a16="http://schemas.microsoft.com/office/drawing/2014/main" id="{940BCD0F-1D94-67A6-AB4E-FB001D71CA1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4" descr="Letters and Sounds">
            <a:extLst>
              <a:ext uri="{FF2B5EF4-FFF2-40B4-BE49-F238E27FC236}">
                <a16:creationId xmlns:a16="http://schemas.microsoft.com/office/drawing/2014/main" id="{8C6EE715-DE50-1FF4-5BCD-A8A6BC3F4BE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6" descr="Letters and Sounds">
            <a:extLst>
              <a:ext uri="{FF2B5EF4-FFF2-40B4-BE49-F238E27FC236}">
                <a16:creationId xmlns:a16="http://schemas.microsoft.com/office/drawing/2014/main" id="{7E4EA0BE-0741-5BDC-8A25-5BAC3DDF017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248400" y="3581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83F7ABFF-3DCF-2523-A1E5-7C224D394C1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6692" y="4936792"/>
            <a:ext cx="1968603" cy="1682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131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E66432-9485-DCCB-7EB1-96D1978653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benefits of reading – Booktrust.org.uk 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2944B57-CCA6-515B-AAFD-30E296A06D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21982" y="1466850"/>
            <a:ext cx="10412743" cy="4910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8357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2131297-3903-520B-7298-003255F343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09469" y="1011448"/>
            <a:ext cx="4624986" cy="511732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46B45AC-435E-A219-38F1-5B085D7723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9058" y="935525"/>
            <a:ext cx="5643203" cy="5193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77302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A17D7B4-D122-9855-7DFC-81C13B6961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800" y="76200"/>
            <a:ext cx="10058400" cy="670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91437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04" name="Rectangle 4103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06" name="Freeform: Shape 4105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6834" y="1153572"/>
            <a:ext cx="3200400" cy="44611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altLang="en-US" sz="44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Reading at Harborne Primary School</a:t>
            </a:r>
            <a:br>
              <a:rPr lang="en-US" altLang="en-US" sz="44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r>
              <a:rPr lang="en-US" altLang="en-US" sz="44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 </a:t>
            </a:r>
          </a:p>
        </p:txBody>
      </p:sp>
      <p:sp>
        <p:nvSpPr>
          <p:cNvPr id="4108" name="Arc 4107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447308" y="591344"/>
            <a:ext cx="6906491" cy="558561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indent="-228600" algn="l">
              <a:buFont typeface="Arial" panose="020B0604020202020204" pitchFamily="34" charset="0"/>
              <a:buChar char="•"/>
            </a:pPr>
            <a:r>
              <a:rPr lang="en-US" altLang="en-US" dirty="0"/>
              <a:t>At Harborne Primary school we use a fluency</a:t>
            </a:r>
            <a:r>
              <a:rPr lang="en-GB" altLang="en-US" dirty="0"/>
              <a:t> first  </a:t>
            </a:r>
            <a:r>
              <a:rPr lang="en-US" altLang="en-US" dirty="0"/>
              <a:t> approach to all of our reading. </a:t>
            </a:r>
          </a:p>
          <a:p>
            <a:pPr marL="342900" indent="-228600" algn="l">
              <a:buFont typeface="Arial" panose="020B0604020202020204" pitchFamily="34" charset="0"/>
              <a:buChar char="•"/>
            </a:pPr>
            <a:r>
              <a:rPr lang="en-US" altLang="en-US" dirty="0"/>
              <a:t>EYFS/KS1 Phonics – Little </a:t>
            </a:r>
            <a:r>
              <a:rPr lang="en-US" altLang="en-US" dirty="0" err="1"/>
              <a:t>Wandle</a:t>
            </a:r>
            <a:r>
              <a:rPr lang="en-GB" altLang="en-US" dirty="0"/>
              <a:t> phonics </a:t>
            </a:r>
            <a:endParaRPr lang="en-US" altLang="en-US" dirty="0"/>
          </a:p>
          <a:p>
            <a:pPr marL="342900" indent="-228600" algn="l">
              <a:buFont typeface="Arial" panose="020B0604020202020204" pitchFamily="34" charset="0"/>
              <a:buChar char="•"/>
            </a:pPr>
            <a:r>
              <a:rPr lang="en-US" altLang="en-US" dirty="0"/>
              <a:t>KS2 Reading – Whole class Reading </a:t>
            </a:r>
          </a:p>
          <a:p>
            <a:pPr marL="114300" algn="l"/>
            <a:r>
              <a:rPr lang="en-US" altLang="en-US" dirty="0"/>
              <a:t>Fluency Approach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altLang="en-US" dirty="0"/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dirty="0"/>
              <a:t>A fluent reader is one who can accurately and automatically decode words.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altLang="en-US" dirty="0"/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dirty="0"/>
              <a:t>“Reading fluency is the essential bridge that connects basic word decoding to deep text comprehension.” Tim Rasinski</a:t>
            </a:r>
            <a:endParaRPr lang="en-US" alt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89FAE03-C7F5-F175-D940-6869B01B44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22358" y="2029756"/>
            <a:ext cx="1769642" cy="1512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6897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04" name="Rectangle 4103">
            <a:extLst>
              <a:ext uri="{FF2B5EF4-FFF2-40B4-BE49-F238E27FC236}">
                <a16:creationId xmlns:a16="http://schemas.microsoft.com/office/drawing/2014/main" id="{4E1BEB12-92AF-4445-98AD-4C7756E7C9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06" name="Rectangle 4105">
            <a:extLst>
              <a:ext uri="{FF2B5EF4-FFF2-40B4-BE49-F238E27FC236}">
                <a16:creationId xmlns:a16="http://schemas.microsoft.com/office/drawing/2014/main" id="{D0522C2C-7B5C-48A7-A969-03941E5D2E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108" name="Freeform 13">
            <a:extLst>
              <a:ext uri="{FF2B5EF4-FFF2-40B4-BE49-F238E27FC236}">
                <a16:creationId xmlns:a16="http://schemas.microsoft.com/office/drawing/2014/main" id="{9C682A1A-5B2D-4111-BBD6-62016563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769476" y="220196"/>
            <a:ext cx="9422524" cy="6637806"/>
          </a:xfrm>
          <a:custGeom>
            <a:avLst/>
            <a:gdLst>
              <a:gd name="connsiteX0" fmla="*/ 4929467 w 8191500"/>
              <a:gd name="connsiteY0" fmla="*/ 0 h 5770597"/>
              <a:gd name="connsiteX1" fmla="*/ 8065066 w 8191500"/>
              <a:gd name="connsiteY1" fmla="*/ 1118513 h 5770597"/>
              <a:gd name="connsiteX2" fmla="*/ 8191500 w 8191500"/>
              <a:gd name="connsiteY2" fmla="*/ 1227339 h 5770597"/>
              <a:gd name="connsiteX3" fmla="*/ 8191500 w 8191500"/>
              <a:gd name="connsiteY3" fmla="*/ 5770597 h 5770597"/>
              <a:gd name="connsiteX4" fmla="*/ 79523 w 8191500"/>
              <a:gd name="connsiteY4" fmla="*/ 5770597 h 5770597"/>
              <a:gd name="connsiteX5" fmla="*/ 56799 w 8191500"/>
              <a:gd name="connsiteY5" fmla="*/ 5644158 h 5770597"/>
              <a:gd name="connsiteX6" fmla="*/ 0 w 8191500"/>
              <a:gd name="connsiteY6" fmla="*/ 4898209 h 5770597"/>
              <a:gd name="connsiteX7" fmla="*/ 4929467 w 8191500"/>
              <a:gd name="connsiteY7" fmla="*/ 0 h 57705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191500" h="5770597">
                <a:moveTo>
                  <a:pt x="4929467" y="0"/>
                </a:moveTo>
                <a:cubicBezTo>
                  <a:pt x="6120547" y="0"/>
                  <a:pt x="7212963" y="419755"/>
                  <a:pt x="8065066" y="1118513"/>
                </a:cubicBezTo>
                <a:lnTo>
                  <a:pt x="8191500" y="1227339"/>
                </a:lnTo>
                <a:lnTo>
                  <a:pt x="8191500" y="5770597"/>
                </a:lnTo>
                <a:lnTo>
                  <a:pt x="79523" y="5770597"/>
                </a:lnTo>
                <a:lnTo>
                  <a:pt x="56799" y="5644158"/>
                </a:lnTo>
                <a:cubicBezTo>
                  <a:pt x="19398" y="5400934"/>
                  <a:pt x="0" y="5151822"/>
                  <a:pt x="0" y="4898209"/>
                </a:cubicBezTo>
                <a:cubicBezTo>
                  <a:pt x="0" y="2193003"/>
                  <a:pt x="2206998" y="0"/>
                  <a:pt x="492946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10" name="Oval 4109">
            <a:extLst>
              <a:ext uri="{FF2B5EF4-FFF2-40B4-BE49-F238E27FC236}">
                <a16:creationId xmlns:a16="http://schemas.microsoft.com/office/drawing/2014/main" id="{D6EE29F2-D77F-4BD0-A20B-334D316A1C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09800" y="2099696"/>
            <a:ext cx="1942241" cy="1889551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12" name="Arc 4111">
            <a:extLst>
              <a:ext uri="{FF2B5EF4-FFF2-40B4-BE49-F238E27FC236}">
                <a16:creationId xmlns:a16="http://schemas.microsoft.com/office/drawing/2014/main" id="{22D09ED2-868F-42C6-866E-F92E0CEF31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520172">
            <a:off x="1613162" y="1492572"/>
            <a:ext cx="2987899" cy="2987899"/>
          </a:xfrm>
          <a:prstGeom prst="arc">
            <a:avLst>
              <a:gd name="adj1" fmla="val 14455503"/>
              <a:gd name="adj2" fmla="val 227775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151107" y="886638"/>
            <a:ext cx="7644627" cy="2751086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dirty="0">
                <a:latin typeface="Sassoon Penpals" panose="02000400000000000000" pitchFamily="50" charset="0"/>
              </a:rPr>
              <a:t>Reading at </a:t>
            </a:r>
            <a:br>
              <a:rPr lang="en-US" altLang="en-US" dirty="0">
                <a:latin typeface="Sassoon Penpals" panose="02000400000000000000" pitchFamily="50" charset="0"/>
              </a:rPr>
            </a:br>
            <a:r>
              <a:rPr lang="en-US" altLang="en-US" dirty="0">
                <a:latin typeface="Sassoon Penpals" panose="02000400000000000000" pitchFamily="50" charset="0"/>
              </a:rPr>
              <a:t>Harborne Primary School</a:t>
            </a:r>
            <a:br>
              <a:rPr lang="en-GB" altLang="en-US" dirty="0">
                <a:latin typeface="Comic Sans MS" panose="030F0702030302020204" pitchFamily="66" charset="0"/>
              </a:rPr>
            </a:br>
            <a:r>
              <a:rPr lang="en-GB" altLang="en-US" dirty="0"/>
              <a:t> </a:t>
            </a:r>
            <a:endParaRPr lang="en-US" altLang="en-US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038600" y="2962656"/>
            <a:ext cx="7644627" cy="3149107"/>
          </a:xfrm>
        </p:spPr>
        <p:txBody>
          <a:bodyPr>
            <a:normAutofit fontScale="92500" lnSpcReduction="20000"/>
          </a:bodyPr>
          <a:lstStyle/>
          <a:p>
            <a:r>
              <a:rPr lang="en-US" sz="3200" dirty="0">
                <a:latin typeface="Sassoon Penpals" panose="02000400000000000000" pitchFamily="50" charset="0"/>
              </a:rPr>
              <a:t>We love reading and we want all of our pupils to love it too. We create a culture of reading for pleasure and children benefit from a variety of book-themed events and good links with our local library. As part of our </a:t>
            </a:r>
            <a:r>
              <a:rPr lang="en-US" sz="3200" dirty="0" err="1">
                <a:latin typeface="Sassoon Penpals" panose="02000400000000000000" pitchFamily="50" charset="0"/>
              </a:rPr>
              <a:t>programme</a:t>
            </a:r>
            <a:r>
              <a:rPr lang="en-US" sz="3200" dirty="0">
                <a:latin typeface="Sassoon Penpals" panose="02000400000000000000" pitchFamily="50" charset="0"/>
              </a:rPr>
              <a:t> of teaching in English, we use a range of quality literature across the school. We have a well-stocked library  and classroom libraries in school. We use ‘sharing books’ to encourage children to share books and read widely at home and at school.</a:t>
            </a:r>
            <a:r>
              <a:rPr lang="en-GB" sz="3200" dirty="0">
                <a:latin typeface="Sassoon Penpals" panose="02000400000000000000" pitchFamily="50" charset="0"/>
              </a:rPr>
              <a:t> </a:t>
            </a:r>
            <a:r>
              <a:rPr lang="en-GB" altLang="en-US" sz="3200" dirty="0">
                <a:latin typeface="Sassoon Penpals" panose="02000400000000000000" pitchFamily="50" charset="0"/>
              </a:rPr>
              <a:t> </a:t>
            </a:r>
            <a:endParaRPr lang="en-US" altLang="en-US" sz="3200" dirty="0">
              <a:latin typeface="Sassoon Penpals" panose="020004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8219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  <p:bldP spid="4099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DB4E47-27CD-54FC-DD62-E69BF14A25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fluency?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0CF6DD-DF16-0AF5-8644-E0CD9D0C17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endParaRPr lang="en-GB" dirty="0">
              <a:hlinkClick r:id="rId2"/>
            </a:endParaRPr>
          </a:p>
          <a:p>
            <a:r>
              <a:rPr lang="en-US" dirty="0">
                <a:hlinkClick r:id="rId2"/>
              </a:rPr>
              <a:t>https://www.google.com/goto?url=CAESYwHrOzAVRjQso_09TaeoImR198Fty3hrlM-jYxl4hipN1Zkfni5h9Aax4rb8eWXqP5_VwvxOxMYXp3g7xN2xIw3hBQVQlk3VY7tqyMzo8PCJp0i7pNdxYYJx3AQSRB9LAGIE7Q</a:t>
            </a:r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08493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D25F302-27C5-414F-97F8-6EA0A6C028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ight Triangle 11">
            <a:extLst>
              <a:ext uri="{FF2B5EF4-FFF2-40B4-BE49-F238E27FC236}">
                <a16:creationId xmlns:a16="http://schemas.microsoft.com/office/drawing/2014/main" id="{830A36F8-48C2-4842-A87B-8CE8DF4E7F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F451A30-466B-4996-9BA5-CD6ABCC6D5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E723B2-10D3-D34A-7718-564F3E8B22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1992" y="701590"/>
            <a:ext cx="9984615" cy="59685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Little Wandle Letters and Sounds 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AC5744C-B1AF-6B77-8E3C-CB235CF99F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65834" y="2063117"/>
            <a:ext cx="3193003" cy="272819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748CED5-089A-D81F-5AF5-1423A4AEAA49}"/>
              </a:ext>
            </a:extLst>
          </p:cNvPr>
          <p:cNvSpPr txBox="1"/>
          <p:nvPr/>
        </p:nvSpPr>
        <p:spPr>
          <a:xfrm>
            <a:off x="4882896" y="1376763"/>
            <a:ext cx="6015256" cy="464913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/>
              <a:t>Little Wandle Letters and Sounds Revised is the fastest-growing, Department for Education-validated phonics </a:t>
            </a:r>
            <a:r>
              <a:rPr lang="en-US" dirty="0" err="1"/>
              <a:t>programme</a:t>
            </a:r>
            <a:r>
              <a:rPr lang="en-US" dirty="0"/>
              <a:t> used by over 5,000 primary schools in the UK and internationally.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/>
              <a:t>One recent survey revealed that </a:t>
            </a:r>
            <a:r>
              <a:rPr lang="en-US" b="1" dirty="0"/>
              <a:t>over 96%</a:t>
            </a:r>
            <a:r>
              <a:rPr lang="en-US" dirty="0"/>
              <a:t> believed that Little Wandle was having a significant impact on the consistency of practice across their school!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baseline="300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0" i="0" dirty="0">
                <a:effectLst/>
              </a:rPr>
              <a:t>Children read diverse, engaging, fully decodable books that match the sounds they know</a:t>
            </a:r>
            <a:endParaRPr lang="en-US" baseline="300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baseline="300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/>
              <a:t>Ofsted have identified how the Little Wandle </a:t>
            </a:r>
            <a:r>
              <a:rPr lang="en-US" dirty="0" err="1"/>
              <a:t>programme</a:t>
            </a:r>
            <a:r>
              <a:rPr lang="en-US" dirty="0"/>
              <a:t> has supported schools to develop a love of reading, ensure decodable texts are well-matched to children’s developing phonics knowledge and to ensure that early reading is </a:t>
            </a:r>
            <a:r>
              <a:rPr lang="en-US" dirty="0" err="1"/>
              <a:t>prioritised</a:t>
            </a:r>
            <a:r>
              <a:rPr lang="en-US" dirty="0"/>
              <a:t>, amongst other things!</a:t>
            </a:r>
          </a:p>
        </p:txBody>
      </p:sp>
    </p:spTree>
    <p:extLst>
      <p:ext uri="{BB962C8B-B14F-4D97-AF65-F5344CB8AC3E}">
        <p14:creationId xmlns:p14="http://schemas.microsoft.com/office/powerpoint/2010/main" val="36320377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49BB28C-A1D4-F379-57BC-64D5D9C102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8743" y="1317038"/>
            <a:ext cx="3200400" cy="4461163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  <a:latin typeface="Sassoon Penpals" panose="02000400000000000000" pitchFamily="50" charset="0"/>
              </a:rPr>
              <a:t>Beyond reading diaries </a:t>
            </a:r>
          </a:p>
        </p:txBody>
      </p:sp>
      <p:sp>
        <p:nvSpPr>
          <p:cNvPr id="16" name="Arc 15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6FFE3FB-92C9-230C-0178-CB6706EB92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 lnSpcReduction="10000"/>
          </a:bodyPr>
          <a:lstStyle/>
          <a:p>
            <a:pPr fontAlgn="t">
              <a:buNone/>
            </a:pPr>
            <a:r>
              <a:rPr lang="en-GB" b="1" i="0" dirty="0">
                <a:effectLst/>
                <a:latin typeface="Sassoon Penpals" panose="02000400000000000000" pitchFamily="50" charset="0"/>
              </a:rPr>
              <a:t>This year, we will not be using reading diaries to record reading.</a:t>
            </a:r>
          </a:p>
          <a:p>
            <a:pPr fontAlgn="t">
              <a:buNone/>
            </a:pPr>
            <a:endParaRPr lang="en-GB" b="0" i="0" dirty="0">
              <a:effectLst/>
              <a:latin typeface="Sassoon Penpals" panose="02000400000000000000" pitchFamily="50" charset="0"/>
            </a:endParaRPr>
          </a:p>
          <a:p>
            <a:pPr fontAlgn="t">
              <a:buNone/>
            </a:pPr>
            <a:r>
              <a:rPr lang="en-GB" b="1" i="0" dirty="0">
                <a:effectLst/>
                <a:latin typeface="Sassoon Penpals" panose="02000400000000000000" pitchFamily="50" charset="0"/>
              </a:rPr>
              <a:t>Research suggests that:</a:t>
            </a:r>
            <a:endParaRPr lang="en-GB" b="0" i="0" dirty="0">
              <a:effectLst/>
              <a:latin typeface="Sassoon Penpals" panose="02000400000000000000" pitchFamily="50" charset="0"/>
            </a:endParaRPr>
          </a:p>
          <a:p>
            <a:pPr fontAlgn="t"/>
            <a:r>
              <a:rPr lang="en-GB" b="0" i="0" dirty="0">
                <a:effectLst/>
                <a:latin typeface="Sassoon Penpals" panose="02000400000000000000" pitchFamily="50" charset="0"/>
              </a:rPr>
              <a:t>Reading records can make reading feel like a task rather than an enjoyable activity.</a:t>
            </a:r>
          </a:p>
          <a:p>
            <a:pPr fontAlgn="t"/>
            <a:r>
              <a:rPr lang="en-GB" b="0" i="0" dirty="0">
                <a:effectLst/>
                <a:latin typeface="Sassoon Penpals" panose="02000400000000000000" pitchFamily="50" charset="0"/>
              </a:rPr>
              <a:t>Children may begin to associate reading with pressure or obligation.</a:t>
            </a:r>
            <a:endParaRPr lang="en-GB" dirty="0">
              <a:latin typeface="Sassoon Penpals" panose="02000400000000000000" pitchFamily="50" charset="0"/>
            </a:endParaRPr>
          </a:p>
          <a:p>
            <a:pPr fontAlgn="t"/>
            <a:endParaRPr lang="en-GB" b="0" i="0" dirty="0">
              <a:effectLst/>
              <a:latin typeface="Sassoon Penpals" panose="02000400000000000000" pitchFamily="50" charset="0"/>
            </a:endParaRPr>
          </a:p>
          <a:p>
            <a:pPr fontAlgn="t">
              <a:buNone/>
            </a:pPr>
            <a:r>
              <a:rPr lang="en-GB" b="1" i="0" dirty="0">
                <a:effectLst/>
                <a:latin typeface="Sassoon Penpals" panose="02000400000000000000" pitchFamily="50" charset="0"/>
              </a:rPr>
              <a:t>This does not mean that home reading will stop.</a:t>
            </a:r>
            <a:endParaRPr lang="en-GB" b="1" dirty="0">
              <a:latin typeface="Sassoon Penpals" panose="02000400000000000000" pitchFamily="50" charset="0"/>
            </a:endParaRPr>
          </a:p>
          <a:p>
            <a:pPr fontAlgn="t">
              <a:buNone/>
            </a:pPr>
            <a:r>
              <a:rPr lang="en-GB" b="0" i="0" dirty="0">
                <a:effectLst/>
                <a:latin typeface="Sassoon Penpals" panose="02000400000000000000" pitchFamily="50" charset="0"/>
              </a:rPr>
              <a:t>We still expect children to read at home regularly, with the focus on fostering a lifelong love of reading.</a:t>
            </a:r>
          </a:p>
          <a:p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16165649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2554CA6-288E-4202-BC52-2E5A8F0C0A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B10BB131-AC8E-4A8E-A5D1-36260F720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189" y="1119031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A14C8A6-30A3-24EF-D2FE-9CC48C7031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1074" y="1396686"/>
            <a:ext cx="3240506" cy="4064628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  <a:latin typeface="Sassoon Penpals" panose="02000400000000000000" pitchFamily="50" charset="0"/>
              </a:rPr>
              <a:t>What now? 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5B7778FC-632E-4DCA-A7CB-0D7731CCF9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9809111">
            <a:off x="8683720" y="941148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FA23A907-97FB-4A8F-880A-DD77401C42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0048" y="4780992"/>
            <a:ext cx="546100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A066AA-29FC-29E5-A8F1-FCA9F8219A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19700" y="1396686"/>
            <a:ext cx="6334125" cy="5065534"/>
          </a:xfrm>
        </p:spPr>
        <p:txBody>
          <a:bodyPr>
            <a:normAutofit fontScale="85000" lnSpcReduction="20000"/>
          </a:bodyPr>
          <a:lstStyle/>
          <a:p>
            <a:r>
              <a:rPr lang="en-GB" sz="3200" dirty="0">
                <a:latin typeface="Sassoon Penpals" panose="02000400000000000000" pitchFamily="50" charset="0"/>
              </a:rPr>
              <a:t>Children should read daily at home to an adult. </a:t>
            </a:r>
          </a:p>
          <a:p>
            <a:endParaRPr lang="en-GB" sz="3200" dirty="0">
              <a:latin typeface="Sassoon Penpals" panose="02000400000000000000" pitchFamily="50" charset="0"/>
            </a:endParaRPr>
          </a:p>
          <a:p>
            <a:r>
              <a:rPr lang="en-GB" sz="3200" dirty="0">
                <a:latin typeface="Sassoon Penpals" panose="02000400000000000000" pitchFamily="50" charset="0"/>
              </a:rPr>
              <a:t>All children will still receive their levelled book and a sharing book from the classroom library. </a:t>
            </a:r>
          </a:p>
          <a:p>
            <a:endParaRPr lang="en-GB" sz="3200" dirty="0">
              <a:latin typeface="Sassoon Penpals" panose="02000400000000000000" pitchFamily="50" charset="0"/>
            </a:endParaRPr>
          </a:p>
          <a:p>
            <a:r>
              <a:rPr lang="en-GB" sz="3200" dirty="0">
                <a:latin typeface="Sassoon Penpals" panose="02000400000000000000" pitchFamily="50" charset="0"/>
              </a:rPr>
              <a:t>Children will share their reading and favourite books/ authors during Book Club in school on Fridays. </a:t>
            </a:r>
          </a:p>
          <a:p>
            <a:endParaRPr lang="en-GB" sz="3200" dirty="0">
              <a:latin typeface="Sassoon Penpals" panose="02000400000000000000" pitchFamily="50" charset="0"/>
            </a:endParaRPr>
          </a:p>
          <a:p>
            <a:r>
              <a:rPr lang="en-GB" sz="3200" dirty="0">
                <a:latin typeface="Sassoon Penpals" panose="02000400000000000000" pitchFamily="50" charset="0"/>
              </a:rPr>
              <a:t>KS2 Children to complete a weekly quiz at home on Oxford Reading Buddy following completion of a book.</a:t>
            </a:r>
          </a:p>
        </p:txBody>
      </p:sp>
    </p:spTree>
    <p:extLst>
      <p:ext uri="{BB962C8B-B14F-4D97-AF65-F5344CB8AC3E}">
        <p14:creationId xmlns:p14="http://schemas.microsoft.com/office/powerpoint/2010/main" val="33600505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DE9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loud 9">
            <a:extLst>
              <a:ext uri="{FF2B5EF4-FFF2-40B4-BE49-F238E27FC236}">
                <a16:creationId xmlns:a16="http://schemas.microsoft.com/office/drawing/2014/main" id="{9B2AF25A-3F73-8350-6EF0-6CE6FF5EF475}"/>
              </a:ext>
            </a:extLst>
          </p:cNvPr>
          <p:cNvSpPr/>
          <p:nvPr/>
        </p:nvSpPr>
        <p:spPr>
          <a:xfrm rot="21149106">
            <a:off x="330401" y="195567"/>
            <a:ext cx="4758758" cy="2264172"/>
          </a:xfrm>
          <a:prstGeom prst="cloud">
            <a:avLst/>
          </a:prstGeom>
          <a:solidFill>
            <a:schemeClr val="accent2"/>
          </a:solidFill>
          <a:ln>
            <a:solidFill>
              <a:srgbClr val="E9713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bg1"/>
                </a:solidFill>
                <a:latin typeface="Sassoon Penpals" panose="02000400000000000000" pitchFamily="50" charset="0"/>
              </a:rPr>
              <a:t>Oxford Reading Buddy 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 Penpals" panose="02000400000000000000" pitchFamily="50" charset="0"/>
              </a:rPr>
              <a:t>Our school online digital reading service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25FFAFC-AB60-9291-590C-2BE2054FB58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927" t="3406" r="3292" b="4498"/>
          <a:stretch>
            <a:fillRect/>
          </a:stretch>
        </p:blipFill>
        <p:spPr>
          <a:xfrm>
            <a:off x="457732" y="2573486"/>
            <a:ext cx="4939749" cy="367747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47500F6-21E9-5895-833C-7A1E35A165A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401" t="2462" r="2490" b="39193"/>
          <a:stretch>
            <a:fillRect/>
          </a:stretch>
        </p:blipFill>
        <p:spPr>
          <a:xfrm>
            <a:off x="6280990" y="367748"/>
            <a:ext cx="5119193" cy="239345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D84173C-6B4C-547C-E62E-2FD051C9782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231" t="2038" b="2132"/>
          <a:stretch>
            <a:fillRect/>
          </a:stretch>
        </p:blipFill>
        <p:spPr>
          <a:xfrm>
            <a:off x="5652434" y="3031434"/>
            <a:ext cx="5254615" cy="3826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47934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AEA153-8B75-18E2-C18E-9B46618531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388" y="3752850"/>
            <a:ext cx="3290887" cy="2452687"/>
          </a:xfrm>
        </p:spPr>
        <p:txBody>
          <a:bodyPr anchor="ctr">
            <a:normAutofit/>
          </a:bodyPr>
          <a:lstStyle/>
          <a:p>
            <a:r>
              <a:rPr lang="en-GB" sz="3600" dirty="0">
                <a:latin typeface="Sassoon Penpals" panose="02000400000000000000" pitchFamily="50" charset="0"/>
              </a:rPr>
              <a:t>Reading </a:t>
            </a:r>
            <a:br>
              <a:rPr lang="en-GB" sz="3600" dirty="0">
                <a:latin typeface="Sassoon Penpals" panose="02000400000000000000" pitchFamily="50" charset="0"/>
              </a:rPr>
            </a:br>
            <a:r>
              <a:rPr lang="en-GB" sz="3600" dirty="0">
                <a:latin typeface="Sassoon Penpals" panose="02000400000000000000" pitchFamily="50" charset="0"/>
              </a:rPr>
              <a:t>challenges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9BD2260-9FBE-19A5-0150-FF8547FEF19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318" b="3825"/>
          <a:stretch>
            <a:fillRect/>
          </a:stretch>
        </p:blipFill>
        <p:spPr>
          <a:xfrm>
            <a:off x="20" y="10"/>
            <a:ext cx="12191980" cy="371060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A58C70-33B6-F912-3F74-05C8740C55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58794" y="3992001"/>
            <a:ext cx="9050601" cy="3105140"/>
          </a:xfrm>
        </p:spPr>
        <p:txBody>
          <a:bodyPr anchor="ctr">
            <a:normAutofit fontScale="85000" lnSpcReduction="20000"/>
          </a:bodyPr>
          <a:lstStyle/>
          <a:p>
            <a:pPr marL="0" indent="0">
              <a:buNone/>
            </a:pPr>
            <a:r>
              <a:rPr lang="en-GB" dirty="0">
                <a:latin typeface="Sassoon Penpals" panose="02000400000000000000" pitchFamily="50" charset="0"/>
              </a:rPr>
              <a:t>This year the children will be able to take part in a series of reading challenges to achieve their Bronze, Silver and Gold Reading Awards. </a:t>
            </a:r>
          </a:p>
          <a:p>
            <a:pPr marL="0" indent="0">
              <a:buNone/>
            </a:pPr>
            <a:endParaRPr lang="en-GB" dirty="0">
              <a:latin typeface="Sassoon Penpals" panose="02000400000000000000" pitchFamily="50" charset="0"/>
            </a:endParaRPr>
          </a:p>
          <a:p>
            <a:pPr marL="0" indent="0">
              <a:buNone/>
            </a:pPr>
            <a:r>
              <a:rPr lang="en-GB" dirty="0">
                <a:latin typeface="Sassoon Penpals" panose="02000400000000000000" pitchFamily="50" charset="0"/>
              </a:rPr>
              <a:t>Children will need to read 5 books per half term to an adult and get their record sheet signed by parents/carers. </a:t>
            </a:r>
          </a:p>
          <a:p>
            <a:pPr marL="0" indent="0">
              <a:buNone/>
            </a:pPr>
            <a:endParaRPr lang="en-GB" dirty="0">
              <a:latin typeface="Sassoon Penpals" panose="02000400000000000000" pitchFamily="50" charset="0"/>
            </a:endParaRPr>
          </a:p>
          <a:p>
            <a:pPr marL="0" indent="0">
              <a:buNone/>
            </a:pPr>
            <a:r>
              <a:rPr lang="en-GB" dirty="0">
                <a:latin typeface="Sassoon Penpals" panose="02000400000000000000" pitchFamily="50" charset="0"/>
              </a:rPr>
              <a:t>The books will need to be a range of genres and represent our diverse community. </a:t>
            </a:r>
          </a:p>
          <a:p>
            <a:pPr marL="0" indent="0">
              <a:buNone/>
            </a:pPr>
            <a:r>
              <a:rPr lang="en-GB" dirty="0">
                <a:latin typeface="Sassoon Penpals" panose="02000400000000000000" pitchFamily="50" charset="0"/>
              </a:rPr>
              <a:t>Ideas can be found on </a:t>
            </a:r>
            <a:r>
              <a:rPr lang="en-GB" dirty="0">
                <a:latin typeface="Sassoon Penpals" panose="02000400000000000000" pitchFamily="50" charset="0"/>
                <a:hlinkClick r:id="rId3"/>
              </a:rPr>
              <a:t>https://www.booksfortopics.com/</a:t>
            </a:r>
            <a:endParaRPr lang="en-GB" dirty="0">
              <a:latin typeface="Sassoon Penpals" panose="02000400000000000000" pitchFamily="50" charset="0"/>
            </a:endParaRPr>
          </a:p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9075015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01834c66-9a36-4070-935e-aaed10784537" xsi:nil="true"/>
    <lcf76f155ced4ddcb4097134ff3c332f xmlns="4119fd80-9d16-4de6-8493-99609381fa1e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AC9F12D15092D48B90315F7D2341692" ma:contentTypeVersion="19" ma:contentTypeDescription="Create a new document." ma:contentTypeScope="" ma:versionID="2cad32ef98a3b6df55b32a54dd49c142">
  <xsd:schema xmlns:xsd="http://www.w3.org/2001/XMLSchema" xmlns:xs="http://www.w3.org/2001/XMLSchema" xmlns:p="http://schemas.microsoft.com/office/2006/metadata/properties" xmlns:ns2="01834c66-9a36-4070-935e-aaed10784537" xmlns:ns3="4119fd80-9d16-4de6-8493-99609381fa1e" targetNamespace="http://schemas.microsoft.com/office/2006/metadata/properties" ma:root="true" ma:fieldsID="c4a0236cca2c95e92e35fe2ee2d9a7b4" ns2:_="" ns3:_="">
    <xsd:import namespace="01834c66-9a36-4070-935e-aaed10784537"/>
    <xsd:import namespace="4119fd80-9d16-4de6-8493-99609381fa1e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834c66-9a36-4070-935e-aaed10784537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c5a5b6d-ef8e-476e-9c9a-2abeb800c6dd}" ma:internalName="TaxCatchAll" ma:showField="CatchAllData" ma:web="01834c66-9a36-4070-935e-aaed1078453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119fd80-9d16-4de6-8493-99609381fa1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090d2865-afbb-45e1-bc9d-52d8a925d6b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6275DE3-CD0F-48EF-8256-6A78B2F53986}">
  <ds:schemaRefs>
    <ds:schemaRef ds:uri="http://schemas.microsoft.com/office/2006/metadata/properties"/>
    <ds:schemaRef ds:uri="http://www.w3.org/2000/xmlns/"/>
    <ds:schemaRef ds:uri="01834c66-9a36-4070-935e-aaed10784537"/>
    <ds:schemaRef ds:uri="http://www.w3.org/2001/XMLSchema-instance"/>
    <ds:schemaRef ds:uri="4119fd80-9d16-4de6-8493-99609381fa1e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914204E5-37AC-41A6-BEAE-AF2306F1748A}">
  <ds:schemaRefs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01834c66-9a36-4070-935e-aaed10784537"/>
    <ds:schemaRef ds:uri="4119fd80-9d16-4de6-8493-99609381fa1e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DB1F9CF-C6FC-4DE8-AFCA-7DF3247E6A8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589</Words>
  <Application>Microsoft Office PowerPoint</Application>
  <PresentationFormat>Widescreen</PresentationFormat>
  <Paragraphs>59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Reading at Harborne Primary School </vt:lpstr>
      <vt:lpstr>The benefits of reading – Booktrust.org.uk </vt:lpstr>
      <vt:lpstr>PowerPoint Presentation</vt:lpstr>
      <vt:lpstr>PowerPoint Presentation</vt:lpstr>
      <vt:lpstr>Reading at Harborne Primary School  </vt:lpstr>
      <vt:lpstr>Reading at  Harborne Primary School  </vt:lpstr>
      <vt:lpstr>What is fluency? </vt:lpstr>
      <vt:lpstr>Little Wandle Letters and Sounds </vt:lpstr>
      <vt:lpstr>Beyond reading diaries </vt:lpstr>
      <vt:lpstr>What now? </vt:lpstr>
      <vt:lpstr>PowerPoint Presentation</vt:lpstr>
      <vt:lpstr>Reading  challenges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Reading at Harborne Primary School </dc:title>
  <dc:creator>Laura Oakley</dc:creator>
  <cp:lastModifiedBy>Laura Oakley</cp:lastModifiedBy>
  <cp:revision>8</cp:revision>
  <dcterms:created xsi:type="dcterms:W3CDTF">2026-09-03T12:15:26Z</dcterms:created>
  <dcterms:modified xsi:type="dcterms:W3CDTF">2026-09-14T22:28:57Z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0x010100BAC9F12D15092D48B90315F7D2341692</vt:lpwstr>
  </property>
  <property fmtid="{D5CDD505-2E9C-101B-9397-08002B2CF9AE}" pid="3" name="MediaServiceImageTags">
    <vt:lpwstr/>
  </property>
</Properties>
</file>