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0" r:id="rId6"/>
    <p:sldId id="271" r:id="rId7"/>
    <p:sldId id="274" r:id="rId8"/>
    <p:sldId id="260" r:id="rId9"/>
    <p:sldId id="261" r:id="rId10"/>
    <p:sldId id="275" r:id="rId11"/>
    <p:sldId id="276" r:id="rId12"/>
    <p:sldId id="277" r:id="rId13"/>
    <p:sldId id="278" r:id="rId14"/>
    <p:sldId id="279" r:id="rId15"/>
    <p:sldId id="266" r:id="rId16"/>
    <p:sldId id="264" r:id="rId17"/>
    <p:sldId id="265" r:id="rId18"/>
    <p:sldId id="259" r:id="rId19"/>
    <p:sldId id="26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EEF73D-2B9C-487D-89D7-3056D23F8B8D}" v="1" dt="2026-09-14T11:48:35.886"/>
    <p1510:client id="{8ED20242-A56C-4E64-85D6-FB8FD0EACC23}" v="3" dt="2026-09-15T07:44:30.135"/>
    <p1510:client id="{D211BCB6-B5E1-950F-C824-9F53F2503A35}" v="96" dt="2026-09-14T22:21:03.0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Oakley" userId="70caa953-f6a7-46db-9d2b-a8d461f7d8ee" providerId="ADAL" clId="{3575D7F2-02F6-4B9D-B417-DC46486B0D31}"/>
    <pc:docChg chg="custSel delSld modSld">
      <pc:chgData name="Laura Oakley" userId="70caa953-f6a7-46db-9d2b-a8d461f7d8ee" providerId="ADAL" clId="{3575D7F2-02F6-4B9D-B417-DC46486B0D31}" dt="2026-09-05T06:32:51.872" v="84" actId="27636"/>
      <pc:docMkLst>
        <pc:docMk/>
      </pc:docMkLst>
      <pc:sldChg chg="modSp mod">
        <pc:chgData name="Laura Oakley" userId="70caa953-f6a7-46db-9d2b-a8d461f7d8ee" providerId="ADAL" clId="{3575D7F2-02F6-4B9D-B417-DC46486B0D31}" dt="2026-09-05T06:32:51.872" v="84" actId="27636"/>
        <pc:sldMkLst>
          <pc:docMk/>
          <pc:sldMk cId="3360050522" sldId="265"/>
        </pc:sldMkLst>
        <pc:spChg chg="mod">
          <ac:chgData name="Laura Oakley" userId="70caa953-f6a7-46db-9d2b-a8d461f7d8ee" providerId="ADAL" clId="{3575D7F2-02F6-4B9D-B417-DC46486B0D31}" dt="2026-09-05T06:32:51.872" v="84" actId="27636"/>
          <ac:spMkLst>
            <pc:docMk/>
            <pc:sldMk cId="3360050522" sldId="265"/>
            <ac:spMk id="3" creationId="{D1A066AA-29FC-29E5-A8F1-FCA9F8219A39}"/>
          </ac:spMkLst>
        </pc:spChg>
      </pc:sldChg>
      <pc:sldChg chg="modSp mod">
        <pc:chgData name="Laura Oakley" userId="70caa953-f6a7-46db-9d2b-a8d461f7d8ee" providerId="ADAL" clId="{3575D7F2-02F6-4B9D-B417-DC46486B0D31}" dt="2026-09-05T06:32:40.035" v="80" actId="20577"/>
        <pc:sldMkLst>
          <pc:docMk/>
          <pc:sldMk cId="3632037753" sldId="266"/>
        </pc:sldMkLst>
        <pc:spChg chg="mod">
          <ac:chgData name="Laura Oakley" userId="70caa953-f6a7-46db-9d2b-a8d461f7d8ee" providerId="ADAL" clId="{3575D7F2-02F6-4B9D-B417-DC46486B0D31}" dt="2026-09-05T06:32:40.035" v="80" actId="20577"/>
          <ac:spMkLst>
            <pc:docMk/>
            <pc:sldMk cId="3632037753" sldId="266"/>
            <ac:spMk id="2" creationId="{2AE723B2-10D3-D34A-7718-564F3E8B2297}"/>
          </ac:spMkLst>
        </pc:spChg>
      </pc:sldChg>
    </pc:docChg>
  </pc:docChgLst>
  <pc:docChgLst>
    <pc:chgData name="Jessica Davis" userId="0afad554-0c31-48ae-80fb-05a050cfe752" providerId="ADAL" clId="{BE597D1E-219D-45FE-9674-4170A9E4F677}"/>
    <pc:docChg chg="custSel addSld delSld modSld">
      <pc:chgData name="Jessica Davis" userId="0afad554-0c31-48ae-80fb-05a050cfe752" providerId="ADAL" clId="{BE597D1E-219D-45FE-9674-4170A9E4F677}" dt="2026-09-14T11:50:59.074" v="12" actId="478"/>
      <pc:docMkLst>
        <pc:docMk/>
      </pc:docMkLst>
      <pc:sldChg chg="modSp mod">
        <pc:chgData name="Jessica Davis" userId="0afad554-0c31-48ae-80fb-05a050cfe752" providerId="ADAL" clId="{BE597D1E-219D-45FE-9674-4170A9E4F677}" dt="2026-09-14T11:48:36.090" v="3" actId="27636"/>
        <pc:sldMkLst>
          <pc:docMk/>
          <pc:sldMk cId="907501557" sldId="263"/>
        </pc:sldMkLst>
        <pc:spChg chg="mod">
          <ac:chgData name="Jessica Davis" userId="0afad554-0c31-48ae-80fb-05a050cfe752" providerId="ADAL" clId="{BE597D1E-219D-45FE-9674-4170A9E4F677}" dt="2026-09-14T11:48:36.090" v="3" actId="27636"/>
          <ac:spMkLst>
            <pc:docMk/>
            <pc:sldMk cId="907501557" sldId="263"/>
            <ac:spMk id="3" creationId="{D5A58C70-33B6-F912-3F74-05C8740C55A4}"/>
          </ac:spMkLst>
        </pc:spChg>
      </pc:sldChg>
      <pc:sldChg chg="modSp mod">
        <pc:chgData name="Jessica Davis" userId="0afad554-0c31-48ae-80fb-05a050cfe752" providerId="ADAL" clId="{BE597D1E-219D-45FE-9674-4170A9E4F677}" dt="2026-09-14T11:48:36.077" v="2" actId="27636"/>
        <pc:sldMkLst>
          <pc:docMk/>
          <pc:sldMk cId="3360050522" sldId="265"/>
        </pc:sldMkLst>
        <pc:spChg chg="mod">
          <ac:chgData name="Jessica Davis" userId="0afad554-0c31-48ae-80fb-05a050cfe752" providerId="ADAL" clId="{BE597D1E-219D-45FE-9674-4170A9E4F677}" dt="2026-09-14T11:48:36.077" v="2" actId="27636"/>
          <ac:spMkLst>
            <pc:docMk/>
            <pc:sldMk cId="3360050522" sldId="265"/>
            <ac:spMk id="3" creationId="{D1A066AA-29FC-29E5-A8F1-FCA9F8219A39}"/>
          </ac:spMkLst>
        </pc:spChg>
      </pc:sldChg>
      <pc:sldChg chg="del">
        <pc:chgData name="Jessica Davis" userId="0afad554-0c31-48ae-80fb-05a050cfe752" providerId="ADAL" clId="{BE597D1E-219D-45FE-9674-4170A9E4F677}" dt="2026-09-14T11:48:24.719" v="0" actId="47"/>
        <pc:sldMkLst>
          <pc:docMk/>
          <pc:sldMk cId="80849396" sldId="273"/>
        </pc:sldMkLst>
      </pc:sldChg>
      <pc:sldChg chg="addSp delSp modSp add mod">
        <pc:chgData name="Jessica Davis" userId="0afad554-0c31-48ae-80fb-05a050cfe752" providerId="ADAL" clId="{BE597D1E-219D-45FE-9674-4170A9E4F677}" dt="2026-09-14T11:50:59.074" v="12" actId="478"/>
        <pc:sldMkLst>
          <pc:docMk/>
          <pc:sldMk cId="0" sldId="275"/>
        </pc:sldMkLst>
        <pc:spChg chg="del mod">
          <ac:chgData name="Jessica Davis" userId="0afad554-0c31-48ae-80fb-05a050cfe752" providerId="ADAL" clId="{BE597D1E-219D-45FE-9674-4170A9E4F677}" dt="2026-09-14T11:48:43.410" v="5" actId="478"/>
          <ac:spMkLst>
            <pc:docMk/>
            <pc:sldMk cId="0" sldId="275"/>
            <ac:spMk id="2" creationId="{00000000-0000-0000-0000-000000000000}"/>
          </ac:spMkLst>
        </pc:spChg>
        <pc:spChg chg="del topLvl">
          <ac:chgData name="Jessica Davis" userId="0afad554-0c31-48ae-80fb-05a050cfe752" providerId="ADAL" clId="{BE597D1E-219D-45FE-9674-4170A9E4F677}" dt="2026-09-14T11:50:57.107" v="11" actId="478"/>
          <ac:spMkLst>
            <pc:docMk/>
            <pc:sldMk cId="0" sldId="275"/>
            <ac:spMk id="20" creationId="{00000000-0000-0000-0000-000000000000}"/>
          </ac:spMkLst>
        </pc:spChg>
        <pc:spChg chg="topLvl">
          <ac:chgData name="Jessica Davis" userId="0afad554-0c31-48ae-80fb-05a050cfe752" providerId="ADAL" clId="{BE597D1E-219D-45FE-9674-4170A9E4F677}" dt="2026-09-14T11:50:57.107" v="11" actId="478"/>
          <ac:spMkLst>
            <pc:docMk/>
            <pc:sldMk cId="0" sldId="275"/>
            <ac:spMk id="21" creationId="{00000000-0000-0000-0000-000000000000}"/>
          </ac:spMkLst>
        </pc:spChg>
        <pc:spChg chg="del">
          <ac:chgData name="Jessica Davis" userId="0afad554-0c31-48ae-80fb-05a050cfe752" providerId="ADAL" clId="{BE597D1E-219D-45FE-9674-4170A9E4F677}" dt="2026-09-14T11:50:59.074" v="12" actId="478"/>
          <ac:spMkLst>
            <pc:docMk/>
            <pc:sldMk cId="0" sldId="275"/>
            <ac:spMk id="27" creationId="{00000000-0000-0000-0000-000000000000}"/>
          </ac:spMkLst>
        </pc:spChg>
        <pc:spChg chg="add mod ord">
          <ac:chgData name="Jessica Davis" userId="0afad554-0c31-48ae-80fb-05a050cfe752" providerId="ADAL" clId="{BE597D1E-219D-45FE-9674-4170A9E4F677}" dt="2026-09-14T11:49:20.421" v="9" actId="167"/>
          <ac:spMkLst>
            <pc:docMk/>
            <pc:sldMk cId="0" sldId="275"/>
            <ac:spMk id="32" creationId="{EC85769F-0B6B-1680-FD65-E193F7BACE70}"/>
          </ac:spMkLst>
        </pc:spChg>
        <pc:grpChg chg="del mod">
          <ac:chgData name="Jessica Davis" userId="0afad554-0c31-48ae-80fb-05a050cfe752" providerId="ADAL" clId="{BE597D1E-219D-45FE-9674-4170A9E4F677}" dt="2026-09-14T11:50:57.107" v="11" actId="478"/>
          <ac:grpSpMkLst>
            <pc:docMk/>
            <pc:sldMk cId="0" sldId="275"/>
            <ac:grpSpMk id="19" creationId="{00000000-0000-0000-0000-000000000000}"/>
          </ac:grpSpMkLst>
        </pc:grpChg>
      </pc:sldChg>
    </pc:docChg>
  </pc:docChgLst>
  <pc:docChgLst>
    <pc:chgData name="Laura Oakley" userId="70caa953-f6a7-46db-9d2b-a8d461f7d8ee" providerId="ADAL" clId="{B81924FE-256D-48DE-A334-4D45791B6DAC}"/>
    <pc:docChg chg="modSld">
      <pc:chgData name="Laura Oakley" userId="70caa953-f6a7-46db-9d2b-a8d461f7d8ee" providerId="ADAL" clId="{B81924FE-256D-48DE-A334-4D45791B6DAC}" dt="2026-09-15T07:44:30.135" v="2" actId="20577"/>
      <pc:docMkLst>
        <pc:docMk/>
      </pc:docMkLst>
      <pc:sldChg chg="modSp mod">
        <pc:chgData name="Laura Oakley" userId="70caa953-f6a7-46db-9d2b-a8d461f7d8ee" providerId="ADAL" clId="{B81924FE-256D-48DE-A334-4D45791B6DAC}" dt="2026-09-15T07:44:30.135" v="2" actId="20577"/>
        <pc:sldMkLst>
          <pc:docMk/>
          <pc:sldMk cId="3632037753" sldId="266"/>
        </pc:sldMkLst>
        <pc:spChg chg="mod">
          <ac:chgData name="Laura Oakley" userId="70caa953-f6a7-46db-9d2b-a8d461f7d8ee" providerId="ADAL" clId="{B81924FE-256D-48DE-A334-4D45791B6DAC}" dt="2026-09-15T07:44:30.135" v="2" actId="20577"/>
          <ac:spMkLst>
            <pc:docMk/>
            <pc:sldMk cId="3632037753" sldId="266"/>
            <ac:spMk id="2" creationId="{2AE723B2-10D3-D34A-7718-564F3E8B2297}"/>
          </ac:spMkLst>
        </pc:spChg>
      </pc:sldChg>
    </pc:docChg>
  </pc:docChgLst>
  <pc:docChgLst>
    <pc:chgData name="Linda Francis" userId="S::l.francis@harborne.bham.sch.uk::74fb3d94-b174-46d2-ae99-6b758f913761" providerId="AD" clId="Web-{D211BCB6-B5E1-950F-C824-9F53F2503A35}"/>
    <pc:docChg chg="addSld modSld">
      <pc:chgData name="Linda Francis" userId="S::l.francis@harborne.bham.sch.uk::74fb3d94-b174-46d2-ae99-6b758f913761" providerId="AD" clId="Web-{D211BCB6-B5E1-950F-C824-9F53F2503A35}" dt="2026-09-14T22:21:03.067" v="108"/>
      <pc:docMkLst>
        <pc:docMk/>
      </pc:docMkLst>
      <pc:sldChg chg="modSp">
        <pc:chgData name="Linda Francis" userId="S::l.francis@harborne.bham.sch.uk::74fb3d94-b174-46d2-ae99-6b758f913761" providerId="AD" clId="Web-{D211BCB6-B5E1-950F-C824-9F53F2503A35}" dt="2026-09-14T22:18:39.698" v="105" actId="1076"/>
        <pc:sldMkLst>
          <pc:docMk/>
          <pc:sldMk cId="3360050522" sldId="265"/>
        </pc:sldMkLst>
        <pc:spChg chg="mod">
          <ac:chgData name="Linda Francis" userId="S::l.francis@harborne.bham.sch.uk::74fb3d94-b174-46d2-ae99-6b758f913761" providerId="AD" clId="Web-{D211BCB6-B5E1-950F-C824-9F53F2503A35}" dt="2026-09-14T22:18:39.698" v="105" actId="1076"/>
          <ac:spMkLst>
            <pc:docMk/>
            <pc:sldMk cId="3360050522" sldId="265"/>
            <ac:spMk id="3" creationId="{D1A066AA-29FC-29E5-A8F1-FCA9F8219A39}"/>
          </ac:spMkLst>
        </pc:spChg>
      </pc:sldChg>
      <pc:sldChg chg="addSp delSp modSp new">
        <pc:chgData name="Linda Francis" userId="S::l.francis@harborne.bham.sch.uk::74fb3d94-b174-46d2-ae99-6b758f913761" providerId="AD" clId="Web-{D211BCB6-B5E1-950F-C824-9F53F2503A35}" dt="2026-09-14T22:21:03.067" v="108"/>
        <pc:sldMkLst>
          <pc:docMk/>
          <pc:sldMk cId="1594884301" sldId="276"/>
        </pc:sldMkLst>
        <pc:spChg chg="mod">
          <ac:chgData name="Linda Francis" userId="S::l.francis@harborne.bham.sch.uk::74fb3d94-b174-46d2-ae99-6b758f913761" providerId="AD" clId="Web-{D211BCB6-B5E1-950F-C824-9F53F2503A35}" dt="2026-09-14T22:04:59.577" v="8" actId="20577"/>
          <ac:spMkLst>
            <pc:docMk/>
            <pc:sldMk cId="1594884301" sldId="276"/>
            <ac:spMk id="2" creationId="{F5D3FFFD-3572-5230-7B27-491CD65C8102}"/>
          </ac:spMkLst>
        </pc:spChg>
        <pc:spChg chg="mod">
          <ac:chgData name="Linda Francis" userId="S::l.francis@harborne.bham.sch.uk::74fb3d94-b174-46d2-ae99-6b758f913761" providerId="AD" clId="Web-{D211BCB6-B5E1-950F-C824-9F53F2503A35}" dt="2026-09-14T22:05:39.142" v="11" actId="20577"/>
          <ac:spMkLst>
            <pc:docMk/>
            <pc:sldMk cId="1594884301" sldId="276"/>
            <ac:spMk id="3" creationId="{ACE7C242-FB9E-5B3E-A28D-F424BE93128F}"/>
          </ac:spMkLst>
        </pc:spChg>
        <pc:spChg chg="mod">
          <ac:chgData name="Linda Francis" userId="S::l.francis@harborne.bham.sch.uk::74fb3d94-b174-46d2-ae99-6b758f913761" providerId="AD" clId="Web-{D211BCB6-B5E1-950F-C824-9F53F2503A35}" dt="2026-09-14T22:05:58.456" v="16" actId="20577"/>
          <ac:spMkLst>
            <pc:docMk/>
            <pc:sldMk cId="1594884301" sldId="276"/>
            <ac:spMk id="4" creationId="{1A7C8ECA-F709-451E-AD22-F8C573B66104}"/>
          </ac:spMkLst>
        </pc:spChg>
        <pc:spChg chg="add del mod">
          <ac:chgData name="Linda Francis" userId="S::l.francis@harborne.bham.sch.uk::74fb3d94-b174-46d2-ae99-6b758f913761" providerId="AD" clId="Web-{D211BCB6-B5E1-950F-C824-9F53F2503A35}" dt="2026-09-14T22:21:03.067" v="108"/>
          <ac:spMkLst>
            <pc:docMk/>
            <pc:sldMk cId="1594884301" sldId="276"/>
            <ac:spMk id="5" creationId="{B7F76E8B-A70B-CB68-108F-EB82905BE5CA}"/>
          </ac:spMkLst>
        </pc:spChg>
      </pc:sldChg>
      <pc:sldChg chg="modSp add replId">
        <pc:chgData name="Linda Francis" userId="S::l.francis@harborne.bham.sch.uk::74fb3d94-b174-46d2-ae99-6b758f913761" providerId="AD" clId="Web-{D211BCB6-B5E1-950F-C824-9F53F2503A35}" dt="2026-09-14T22:13:03.424" v="80" actId="20577"/>
        <pc:sldMkLst>
          <pc:docMk/>
          <pc:sldMk cId="3455683646" sldId="277"/>
        </pc:sldMkLst>
        <pc:spChg chg="mod">
          <ac:chgData name="Linda Francis" userId="S::l.francis@harborne.bham.sch.uk::74fb3d94-b174-46d2-ae99-6b758f913761" providerId="AD" clId="Web-{D211BCB6-B5E1-950F-C824-9F53F2503A35}" dt="2026-09-14T22:07:12.321" v="21" actId="20577"/>
          <ac:spMkLst>
            <pc:docMk/>
            <pc:sldMk cId="3455683646" sldId="277"/>
            <ac:spMk id="2" creationId="{5A46D426-1A93-B817-A0D5-FF9D4713894D}"/>
          </ac:spMkLst>
        </pc:spChg>
        <pc:spChg chg="mod">
          <ac:chgData name="Linda Francis" userId="S::l.francis@harborne.bham.sch.uk::74fb3d94-b174-46d2-ae99-6b758f913761" providerId="AD" clId="Web-{D211BCB6-B5E1-950F-C824-9F53F2503A35}" dt="2026-09-14T22:08:31.529" v="25" actId="20577"/>
          <ac:spMkLst>
            <pc:docMk/>
            <pc:sldMk cId="3455683646" sldId="277"/>
            <ac:spMk id="3" creationId="{DC2EAB96-D0A5-EF29-50B1-46E158ABA708}"/>
          </ac:spMkLst>
        </pc:spChg>
        <pc:spChg chg="mod">
          <ac:chgData name="Linda Francis" userId="S::l.francis@harborne.bham.sch.uk::74fb3d94-b174-46d2-ae99-6b758f913761" providerId="AD" clId="Web-{D211BCB6-B5E1-950F-C824-9F53F2503A35}" dt="2026-09-14T22:13:03.424" v="80" actId="20577"/>
          <ac:spMkLst>
            <pc:docMk/>
            <pc:sldMk cId="3455683646" sldId="277"/>
            <ac:spMk id="4" creationId="{15093CAC-C88E-AF73-FA72-FF55505BAE18}"/>
          </ac:spMkLst>
        </pc:spChg>
      </pc:sldChg>
      <pc:sldChg chg="modSp add replId">
        <pc:chgData name="Linda Francis" userId="S::l.francis@harborne.bham.sch.uk::74fb3d94-b174-46d2-ae99-6b758f913761" providerId="AD" clId="Web-{D211BCB6-B5E1-950F-C824-9F53F2503A35}" dt="2026-09-14T22:16:35.048" v="101" actId="20577"/>
        <pc:sldMkLst>
          <pc:docMk/>
          <pc:sldMk cId="341383432" sldId="278"/>
        </pc:sldMkLst>
        <pc:spChg chg="mod">
          <ac:chgData name="Linda Francis" userId="S::l.francis@harborne.bham.sch.uk::74fb3d94-b174-46d2-ae99-6b758f913761" providerId="AD" clId="Web-{D211BCB6-B5E1-950F-C824-9F53F2503A35}" dt="2026-09-14T22:16:35.048" v="101" actId="20577"/>
          <ac:spMkLst>
            <pc:docMk/>
            <pc:sldMk cId="341383432" sldId="278"/>
            <ac:spMk id="2" creationId="{4557EB8C-4949-4EF6-896F-32CF94B4E83C}"/>
          </ac:spMkLst>
        </pc:spChg>
        <pc:spChg chg="mod">
          <ac:chgData name="Linda Francis" userId="S::l.francis@harborne.bham.sch.uk::74fb3d94-b174-46d2-ae99-6b758f913761" providerId="AD" clId="Web-{D211BCB6-B5E1-950F-C824-9F53F2503A35}" dt="2026-09-14T22:15:15.761" v="92" actId="20577"/>
          <ac:spMkLst>
            <pc:docMk/>
            <pc:sldMk cId="341383432" sldId="278"/>
            <ac:spMk id="4" creationId="{87DDA8F4-4A68-20ED-8B70-63D152590967}"/>
          </ac:spMkLst>
        </pc:spChg>
      </pc:sldChg>
      <pc:sldChg chg="modSp add replId">
        <pc:chgData name="Linda Francis" userId="S::l.francis@harborne.bham.sch.uk::74fb3d94-b174-46d2-ae99-6b758f913761" providerId="AD" clId="Web-{D211BCB6-B5E1-950F-C824-9F53F2503A35}" dt="2026-09-14T22:16:50.643" v="104" actId="20577"/>
        <pc:sldMkLst>
          <pc:docMk/>
          <pc:sldMk cId="3274345704" sldId="279"/>
        </pc:sldMkLst>
        <pc:spChg chg="mod">
          <ac:chgData name="Linda Francis" userId="S::l.francis@harborne.bham.sch.uk::74fb3d94-b174-46d2-ae99-6b758f913761" providerId="AD" clId="Web-{D211BCB6-B5E1-950F-C824-9F53F2503A35}" dt="2026-09-14T22:16:50.643" v="104" actId="20577"/>
          <ac:spMkLst>
            <pc:docMk/>
            <pc:sldMk cId="3274345704" sldId="279"/>
            <ac:spMk id="2" creationId="{22395870-1020-8AF4-285F-85F48AD5EA7E}"/>
          </ac:spMkLst>
        </pc:spChg>
        <pc:spChg chg="mod">
          <ac:chgData name="Linda Francis" userId="S::l.francis@harborne.bham.sch.uk::74fb3d94-b174-46d2-ae99-6b758f913761" providerId="AD" clId="Web-{D211BCB6-B5E1-950F-C824-9F53F2503A35}" dt="2026-09-14T22:16:19.032" v="98" actId="20577"/>
          <ac:spMkLst>
            <pc:docMk/>
            <pc:sldMk cId="3274345704" sldId="279"/>
            <ac:spMk id="4" creationId="{54365B13-8844-D54A-66A7-E5A686C4B08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9DB3B-1F5D-8429-80B7-05BE0F806B7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B9057FE-3C60-ECE0-EF4D-F045028BD78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586468C-06DC-5728-8AC2-0C993C7E534B}"/>
              </a:ext>
            </a:extLst>
          </p:cNvPr>
          <p:cNvSpPr>
            <a:spLocks noGrp="1"/>
          </p:cNvSpPr>
          <p:nvPr>
            <p:ph type="dt" sz="half" idx="10"/>
          </p:nvPr>
        </p:nvSpPr>
        <p:spPr/>
        <p:txBody>
          <a:bodyPr/>
          <a:lstStyle/>
          <a:p>
            <a:fld id="{8FAB1779-F7CF-4C54-9488-060048AF0F35}" type="datetimeFigureOut">
              <a:rPr lang="en-GB" smtClean="0"/>
              <a:t>15/09/2026</a:t>
            </a:fld>
            <a:endParaRPr lang="en-GB"/>
          </a:p>
        </p:txBody>
      </p:sp>
      <p:sp>
        <p:nvSpPr>
          <p:cNvPr id="5" name="Footer Placeholder 4">
            <a:extLst>
              <a:ext uri="{FF2B5EF4-FFF2-40B4-BE49-F238E27FC236}">
                <a16:creationId xmlns:a16="http://schemas.microsoft.com/office/drawing/2014/main" id="{DD4CA531-0433-DA11-45BC-BC3A44C9E0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E97D98-A88A-2668-F258-AA901886890E}"/>
              </a:ext>
            </a:extLst>
          </p:cNvPr>
          <p:cNvSpPr>
            <a:spLocks noGrp="1"/>
          </p:cNvSpPr>
          <p:nvPr>
            <p:ph type="sldNum" sz="quarter" idx="12"/>
          </p:nvPr>
        </p:nvSpPr>
        <p:spPr/>
        <p:txBody>
          <a:bodyPr/>
          <a:lstStyle/>
          <a:p>
            <a:fld id="{CCC3DE12-A2A8-4B4D-BC31-5E16DDC819E6}" type="slidenum">
              <a:rPr lang="en-GB" smtClean="0"/>
              <a:t>‹#›</a:t>
            </a:fld>
            <a:endParaRPr lang="en-GB"/>
          </a:p>
        </p:txBody>
      </p:sp>
    </p:spTree>
    <p:extLst>
      <p:ext uri="{BB962C8B-B14F-4D97-AF65-F5344CB8AC3E}">
        <p14:creationId xmlns:p14="http://schemas.microsoft.com/office/powerpoint/2010/main" val="15024884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D8B23-D1B8-9C62-05A4-D3DAE0A0C6C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E00C185-D19D-B1F7-8576-A522EA72D6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777274-9E54-A7D2-4BB9-EB4369E4DABB}"/>
              </a:ext>
            </a:extLst>
          </p:cNvPr>
          <p:cNvSpPr>
            <a:spLocks noGrp="1"/>
          </p:cNvSpPr>
          <p:nvPr>
            <p:ph type="dt" sz="half" idx="10"/>
          </p:nvPr>
        </p:nvSpPr>
        <p:spPr/>
        <p:txBody>
          <a:bodyPr/>
          <a:lstStyle/>
          <a:p>
            <a:fld id="{8FAB1779-F7CF-4C54-9488-060048AF0F35}" type="datetimeFigureOut">
              <a:rPr lang="en-GB" smtClean="0"/>
              <a:t>15/09/2026</a:t>
            </a:fld>
            <a:endParaRPr lang="en-GB"/>
          </a:p>
        </p:txBody>
      </p:sp>
      <p:sp>
        <p:nvSpPr>
          <p:cNvPr id="5" name="Footer Placeholder 4">
            <a:extLst>
              <a:ext uri="{FF2B5EF4-FFF2-40B4-BE49-F238E27FC236}">
                <a16:creationId xmlns:a16="http://schemas.microsoft.com/office/drawing/2014/main" id="{BC61F427-7788-FB78-6816-FE5CF908AD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9A6AA8-FEC8-7A30-AFBD-804CE1132223}"/>
              </a:ext>
            </a:extLst>
          </p:cNvPr>
          <p:cNvSpPr>
            <a:spLocks noGrp="1"/>
          </p:cNvSpPr>
          <p:nvPr>
            <p:ph type="sldNum" sz="quarter" idx="12"/>
          </p:nvPr>
        </p:nvSpPr>
        <p:spPr/>
        <p:txBody>
          <a:bodyPr/>
          <a:lstStyle/>
          <a:p>
            <a:fld id="{CCC3DE12-A2A8-4B4D-BC31-5E16DDC819E6}" type="slidenum">
              <a:rPr lang="en-GB" smtClean="0"/>
              <a:t>‹#›</a:t>
            </a:fld>
            <a:endParaRPr lang="en-GB"/>
          </a:p>
        </p:txBody>
      </p:sp>
    </p:spTree>
    <p:extLst>
      <p:ext uri="{BB962C8B-B14F-4D97-AF65-F5344CB8AC3E}">
        <p14:creationId xmlns:p14="http://schemas.microsoft.com/office/powerpoint/2010/main" val="2484182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DE7AB-D3E5-5C3E-DB6B-B0FA5E3B7CC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3EF61AF-D3DA-C22A-1BF4-E443B7B92F3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4EA1E3D-64F8-F30B-D790-C0F1FCE89B81}"/>
              </a:ext>
            </a:extLst>
          </p:cNvPr>
          <p:cNvSpPr>
            <a:spLocks noGrp="1"/>
          </p:cNvSpPr>
          <p:nvPr>
            <p:ph type="dt" sz="half" idx="10"/>
          </p:nvPr>
        </p:nvSpPr>
        <p:spPr/>
        <p:txBody>
          <a:bodyPr/>
          <a:lstStyle/>
          <a:p>
            <a:fld id="{8FAB1779-F7CF-4C54-9488-060048AF0F35}" type="datetimeFigureOut">
              <a:rPr lang="en-GB" smtClean="0"/>
              <a:t>15/09/2026</a:t>
            </a:fld>
            <a:endParaRPr lang="en-GB"/>
          </a:p>
        </p:txBody>
      </p:sp>
      <p:sp>
        <p:nvSpPr>
          <p:cNvPr id="5" name="Footer Placeholder 4">
            <a:extLst>
              <a:ext uri="{FF2B5EF4-FFF2-40B4-BE49-F238E27FC236}">
                <a16:creationId xmlns:a16="http://schemas.microsoft.com/office/drawing/2014/main" id="{A00ECA2E-71A1-5F70-2F73-A9636D8FF9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F042AB-57B3-212B-3EB7-4C0732086AF6}"/>
              </a:ext>
            </a:extLst>
          </p:cNvPr>
          <p:cNvSpPr>
            <a:spLocks noGrp="1"/>
          </p:cNvSpPr>
          <p:nvPr>
            <p:ph type="sldNum" sz="quarter" idx="12"/>
          </p:nvPr>
        </p:nvSpPr>
        <p:spPr/>
        <p:txBody>
          <a:bodyPr/>
          <a:lstStyle/>
          <a:p>
            <a:fld id="{CCC3DE12-A2A8-4B4D-BC31-5E16DDC819E6}" type="slidenum">
              <a:rPr lang="en-GB" smtClean="0"/>
              <a:t>‹#›</a:t>
            </a:fld>
            <a:endParaRPr lang="en-GB"/>
          </a:p>
        </p:txBody>
      </p:sp>
    </p:spTree>
    <p:extLst>
      <p:ext uri="{BB962C8B-B14F-4D97-AF65-F5344CB8AC3E}">
        <p14:creationId xmlns:p14="http://schemas.microsoft.com/office/powerpoint/2010/main" val="1257447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3BBE3-9FA1-FD39-F21D-E098337D10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3C36E13-B221-0C98-ED0E-E072595085F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1BBA7D9-2DD1-147B-B5B9-AF2B7D2D4D5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4BEC3BA-6B7B-6ABE-EDD0-3E0934F54218}"/>
              </a:ext>
            </a:extLst>
          </p:cNvPr>
          <p:cNvSpPr>
            <a:spLocks noGrp="1"/>
          </p:cNvSpPr>
          <p:nvPr>
            <p:ph type="dt" sz="half" idx="10"/>
          </p:nvPr>
        </p:nvSpPr>
        <p:spPr/>
        <p:txBody>
          <a:bodyPr/>
          <a:lstStyle/>
          <a:p>
            <a:fld id="{8FAB1779-F7CF-4C54-9488-060048AF0F35}" type="datetimeFigureOut">
              <a:rPr lang="en-GB" smtClean="0"/>
              <a:t>15/09/2026</a:t>
            </a:fld>
            <a:endParaRPr lang="en-GB"/>
          </a:p>
        </p:txBody>
      </p:sp>
      <p:sp>
        <p:nvSpPr>
          <p:cNvPr id="6" name="Footer Placeholder 5">
            <a:extLst>
              <a:ext uri="{FF2B5EF4-FFF2-40B4-BE49-F238E27FC236}">
                <a16:creationId xmlns:a16="http://schemas.microsoft.com/office/drawing/2014/main" id="{26343459-1705-6A2A-9D5C-9C4503A81A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B99E83-8DAE-1B68-4BD6-532F5FD15129}"/>
              </a:ext>
            </a:extLst>
          </p:cNvPr>
          <p:cNvSpPr>
            <a:spLocks noGrp="1"/>
          </p:cNvSpPr>
          <p:nvPr>
            <p:ph type="sldNum" sz="quarter" idx="12"/>
          </p:nvPr>
        </p:nvSpPr>
        <p:spPr/>
        <p:txBody>
          <a:bodyPr/>
          <a:lstStyle/>
          <a:p>
            <a:fld id="{CCC3DE12-A2A8-4B4D-BC31-5E16DDC819E6}" type="slidenum">
              <a:rPr lang="en-GB" smtClean="0"/>
              <a:t>‹#›</a:t>
            </a:fld>
            <a:endParaRPr lang="en-GB"/>
          </a:p>
        </p:txBody>
      </p:sp>
    </p:spTree>
    <p:extLst>
      <p:ext uri="{BB962C8B-B14F-4D97-AF65-F5344CB8AC3E}">
        <p14:creationId xmlns:p14="http://schemas.microsoft.com/office/powerpoint/2010/main" val="2976428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94ED7-25CA-8967-97B6-7F49AF20E2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82635AD-3D88-3484-903B-B6D4EE710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0C0E0FF-590A-905F-7406-18F0E852FEA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DC1E6B5-D4E3-F329-33F6-4B0DE262FA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DE989C5-35DE-5EB7-E2B1-C11A1CE3022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58A73EB-F59D-E4DC-FF9E-A503D45E2FA4}"/>
              </a:ext>
            </a:extLst>
          </p:cNvPr>
          <p:cNvSpPr>
            <a:spLocks noGrp="1"/>
          </p:cNvSpPr>
          <p:nvPr>
            <p:ph type="dt" sz="half" idx="10"/>
          </p:nvPr>
        </p:nvSpPr>
        <p:spPr/>
        <p:txBody>
          <a:bodyPr/>
          <a:lstStyle/>
          <a:p>
            <a:fld id="{8FAB1779-F7CF-4C54-9488-060048AF0F35}" type="datetimeFigureOut">
              <a:rPr lang="en-GB" smtClean="0"/>
              <a:t>15/09/2026</a:t>
            </a:fld>
            <a:endParaRPr lang="en-GB"/>
          </a:p>
        </p:txBody>
      </p:sp>
      <p:sp>
        <p:nvSpPr>
          <p:cNvPr id="8" name="Footer Placeholder 7">
            <a:extLst>
              <a:ext uri="{FF2B5EF4-FFF2-40B4-BE49-F238E27FC236}">
                <a16:creationId xmlns:a16="http://schemas.microsoft.com/office/drawing/2014/main" id="{55E60487-25A9-A1E5-CD1A-67E25DF8FFC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12AE81D-22B3-685E-3BC6-67285DD50FE0}"/>
              </a:ext>
            </a:extLst>
          </p:cNvPr>
          <p:cNvSpPr>
            <a:spLocks noGrp="1"/>
          </p:cNvSpPr>
          <p:nvPr>
            <p:ph type="sldNum" sz="quarter" idx="12"/>
          </p:nvPr>
        </p:nvSpPr>
        <p:spPr/>
        <p:txBody>
          <a:bodyPr/>
          <a:lstStyle/>
          <a:p>
            <a:fld id="{CCC3DE12-A2A8-4B4D-BC31-5E16DDC819E6}" type="slidenum">
              <a:rPr lang="en-GB" smtClean="0"/>
              <a:t>‹#›</a:t>
            </a:fld>
            <a:endParaRPr lang="en-GB"/>
          </a:p>
        </p:txBody>
      </p:sp>
    </p:spTree>
    <p:extLst>
      <p:ext uri="{BB962C8B-B14F-4D97-AF65-F5344CB8AC3E}">
        <p14:creationId xmlns:p14="http://schemas.microsoft.com/office/powerpoint/2010/main" val="1050997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84D4B-2A5F-2CC5-03FC-86D211A337A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1DCCC9F-3939-719D-D319-4BA0D229F1A2}"/>
              </a:ext>
            </a:extLst>
          </p:cNvPr>
          <p:cNvSpPr>
            <a:spLocks noGrp="1"/>
          </p:cNvSpPr>
          <p:nvPr>
            <p:ph type="dt" sz="half" idx="10"/>
          </p:nvPr>
        </p:nvSpPr>
        <p:spPr/>
        <p:txBody>
          <a:bodyPr/>
          <a:lstStyle/>
          <a:p>
            <a:fld id="{8FAB1779-F7CF-4C54-9488-060048AF0F35}" type="datetimeFigureOut">
              <a:rPr lang="en-GB" smtClean="0"/>
              <a:t>15/09/2026</a:t>
            </a:fld>
            <a:endParaRPr lang="en-GB"/>
          </a:p>
        </p:txBody>
      </p:sp>
      <p:sp>
        <p:nvSpPr>
          <p:cNvPr id="4" name="Footer Placeholder 3">
            <a:extLst>
              <a:ext uri="{FF2B5EF4-FFF2-40B4-BE49-F238E27FC236}">
                <a16:creationId xmlns:a16="http://schemas.microsoft.com/office/drawing/2014/main" id="{FD7D724A-5DF5-454B-56DE-091ADF5B3A6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DC06991-8807-A94B-69D0-FD66B56CA9D1}"/>
              </a:ext>
            </a:extLst>
          </p:cNvPr>
          <p:cNvSpPr>
            <a:spLocks noGrp="1"/>
          </p:cNvSpPr>
          <p:nvPr>
            <p:ph type="sldNum" sz="quarter" idx="12"/>
          </p:nvPr>
        </p:nvSpPr>
        <p:spPr/>
        <p:txBody>
          <a:bodyPr/>
          <a:lstStyle/>
          <a:p>
            <a:fld id="{CCC3DE12-A2A8-4B4D-BC31-5E16DDC819E6}" type="slidenum">
              <a:rPr lang="en-GB" smtClean="0"/>
              <a:t>‹#›</a:t>
            </a:fld>
            <a:endParaRPr lang="en-GB"/>
          </a:p>
        </p:txBody>
      </p:sp>
    </p:spTree>
    <p:extLst>
      <p:ext uri="{BB962C8B-B14F-4D97-AF65-F5344CB8AC3E}">
        <p14:creationId xmlns:p14="http://schemas.microsoft.com/office/powerpoint/2010/main" val="1876587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F544CE7-66B0-AF5A-6BF3-2303183248C2}"/>
              </a:ext>
            </a:extLst>
          </p:cNvPr>
          <p:cNvSpPr>
            <a:spLocks noGrp="1"/>
          </p:cNvSpPr>
          <p:nvPr>
            <p:ph type="dt" sz="half" idx="10"/>
          </p:nvPr>
        </p:nvSpPr>
        <p:spPr/>
        <p:txBody>
          <a:bodyPr/>
          <a:lstStyle/>
          <a:p>
            <a:fld id="{8FAB1779-F7CF-4C54-9488-060048AF0F35}" type="datetimeFigureOut">
              <a:rPr lang="en-GB" smtClean="0"/>
              <a:t>15/09/2026</a:t>
            </a:fld>
            <a:endParaRPr lang="en-GB"/>
          </a:p>
        </p:txBody>
      </p:sp>
      <p:sp>
        <p:nvSpPr>
          <p:cNvPr id="3" name="Footer Placeholder 2">
            <a:extLst>
              <a:ext uri="{FF2B5EF4-FFF2-40B4-BE49-F238E27FC236}">
                <a16:creationId xmlns:a16="http://schemas.microsoft.com/office/drawing/2014/main" id="{8F2F7B43-3F6A-7DD0-85B5-34AFF5A1338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8AEAB0C-7E63-FD21-ED4D-6151DEB9BBAD}"/>
              </a:ext>
            </a:extLst>
          </p:cNvPr>
          <p:cNvSpPr>
            <a:spLocks noGrp="1"/>
          </p:cNvSpPr>
          <p:nvPr>
            <p:ph type="sldNum" sz="quarter" idx="12"/>
          </p:nvPr>
        </p:nvSpPr>
        <p:spPr/>
        <p:txBody>
          <a:bodyPr/>
          <a:lstStyle/>
          <a:p>
            <a:fld id="{CCC3DE12-A2A8-4B4D-BC31-5E16DDC819E6}" type="slidenum">
              <a:rPr lang="en-GB" smtClean="0"/>
              <a:t>‹#›</a:t>
            </a:fld>
            <a:endParaRPr lang="en-GB"/>
          </a:p>
        </p:txBody>
      </p:sp>
    </p:spTree>
    <p:extLst>
      <p:ext uri="{BB962C8B-B14F-4D97-AF65-F5344CB8AC3E}">
        <p14:creationId xmlns:p14="http://schemas.microsoft.com/office/powerpoint/2010/main" val="74082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494A-2916-E8BC-6370-40556C59C3A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DE99ACF-DAC6-98B0-FF51-24CDD1A0EB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CCB503-22DF-F1B3-1754-8A3D9B11E3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E9702A-0585-A778-8C7D-8120F4F157CD}"/>
              </a:ext>
            </a:extLst>
          </p:cNvPr>
          <p:cNvSpPr>
            <a:spLocks noGrp="1"/>
          </p:cNvSpPr>
          <p:nvPr>
            <p:ph type="dt" sz="half" idx="10"/>
          </p:nvPr>
        </p:nvSpPr>
        <p:spPr/>
        <p:txBody>
          <a:bodyPr/>
          <a:lstStyle/>
          <a:p>
            <a:fld id="{8FAB1779-F7CF-4C54-9488-060048AF0F35}" type="datetimeFigureOut">
              <a:rPr lang="en-GB" smtClean="0"/>
              <a:t>15/09/2026</a:t>
            </a:fld>
            <a:endParaRPr lang="en-GB"/>
          </a:p>
        </p:txBody>
      </p:sp>
      <p:sp>
        <p:nvSpPr>
          <p:cNvPr id="6" name="Footer Placeholder 5">
            <a:extLst>
              <a:ext uri="{FF2B5EF4-FFF2-40B4-BE49-F238E27FC236}">
                <a16:creationId xmlns:a16="http://schemas.microsoft.com/office/drawing/2014/main" id="{EADD46CD-9F7A-B2F9-5BC2-EEFD1022C9A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4062B8-D9F0-6BD7-5ED7-556676428070}"/>
              </a:ext>
            </a:extLst>
          </p:cNvPr>
          <p:cNvSpPr>
            <a:spLocks noGrp="1"/>
          </p:cNvSpPr>
          <p:nvPr>
            <p:ph type="sldNum" sz="quarter" idx="12"/>
          </p:nvPr>
        </p:nvSpPr>
        <p:spPr/>
        <p:txBody>
          <a:bodyPr/>
          <a:lstStyle/>
          <a:p>
            <a:fld id="{CCC3DE12-A2A8-4B4D-BC31-5E16DDC819E6}" type="slidenum">
              <a:rPr lang="en-GB" smtClean="0"/>
              <a:t>‹#›</a:t>
            </a:fld>
            <a:endParaRPr lang="en-GB"/>
          </a:p>
        </p:txBody>
      </p:sp>
    </p:spTree>
    <p:extLst>
      <p:ext uri="{BB962C8B-B14F-4D97-AF65-F5344CB8AC3E}">
        <p14:creationId xmlns:p14="http://schemas.microsoft.com/office/powerpoint/2010/main" val="1824826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73262-46E5-2ACF-BDB1-FACCFAF445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25BFAFA-351E-8291-79B2-CDC5632324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0927EBD-E8DD-2F0F-FAAF-E6AD8D8B64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3432CD-FDF0-C72F-5BAA-4037FC25BA5A}"/>
              </a:ext>
            </a:extLst>
          </p:cNvPr>
          <p:cNvSpPr>
            <a:spLocks noGrp="1"/>
          </p:cNvSpPr>
          <p:nvPr>
            <p:ph type="dt" sz="half" idx="10"/>
          </p:nvPr>
        </p:nvSpPr>
        <p:spPr/>
        <p:txBody>
          <a:bodyPr/>
          <a:lstStyle/>
          <a:p>
            <a:fld id="{8FAB1779-F7CF-4C54-9488-060048AF0F35}" type="datetimeFigureOut">
              <a:rPr lang="en-GB" smtClean="0"/>
              <a:t>15/09/2026</a:t>
            </a:fld>
            <a:endParaRPr lang="en-GB"/>
          </a:p>
        </p:txBody>
      </p:sp>
      <p:sp>
        <p:nvSpPr>
          <p:cNvPr id="6" name="Footer Placeholder 5">
            <a:extLst>
              <a:ext uri="{FF2B5EF4-FFF2-40B4-BE49-F238E27FC236}">
                <a16:creationId xmlns:a16="http://schemas.microsoft.com/office/drawing/2014/main" id="{26C67555-903D-0D85-E46E-B8BCFC20E6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57D84F-5DF9-7FB0-248A-E9087DDBBF7B}"/>
              </a:ext>
            </a:extLst>
          </p:cNvPr>
          <p:cNvSpPr>
            <a:spLocks noGrp="1"/>
          </p:cNvSpPr>
          <p:nvPr>
            <p:ph type="sldNum" sz="quarter" idx="12"/>
          </p:nvPr>
        </p:nvSpPr>
        <p:spPr/>
        <p:txBody>
          <a:bodyPr/>
          <a:lstStyle/>
          <a:p>
            <a:fld id="{CCC3DE12-A2A8-4B4D-BC31-5E16DDC819E6}" type="slidenum">
              <a:rPr lang="en-GB" smtClean="0"/>
              <a:t>‹#›</a:t>
            </a:fld>
            <a:endParaRPr lang="en-GB"/>
          </a:p>
        </p:txBody>
      </p:sp>
    </p:spTree>
    <p:extLst>
      <p:ext uri="{BB962C8B-B14F-4D97-AF65-F5344CB8AC3E}">
        <p14:creationId xmlns:p14="http://schemas.microsoft.com/office/powerpoint/2010/main" val="1077069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EA186-0CD6-7A0D-ECCB-CA48322ED1A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97A4A19-C8D4-49A7-822C-F5587ECD6D6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6C700D-1BFB-AC53-4737-B37D8AC53F30}"/>
              </a:ext>
            </a:extLst>
          </p:cNvPr>
          <p:cNvSpPr>
            <a:spLocks noGrp="1"/>
          </p:cNvSpPr>
          <p:nvPr>
            <p:ph type="dt" sz="half" idx="10"/>
          </p:nvPr>
        </p:nvSpPr>
        <p:spPr/>
        <p:txBody>
          <a:bodyPr/>
          <a:lstStyle/>
          <a:p>
            <a:fld id="{8FAB1779-F7CF-4C54-9488-060048AF0F35}" type="datetimeFigureOut">
              <a:rPr lang="en-GB" smtClean="0"/>
              <a:t>15/09/2026</a:t>
            </a:fld>
            <a:endParaRPr lang="en-GB"/>
          </a:p>
        </p:txBody>
      </p:sp>
      <p:sp>
        <p:nvSpPr>
          <p:cNvPr id="5" name="Footer Placeholder 4">
            <a:extLst>
              <a:ext uri="{FF2B5EF4-FFF2-40B4-BE49-F238E27FC236}">
                <a16:creationId xmlns:a16="http://schemas.microsoft.com/office/drawing/2014/main" id="{4B2BF891-D8DE-2127-A554-BF8E46BC7E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2BB5A6-DBCF-45CC-CDFA-410CBE53FFF0}"/>
              </a:ext>
            </a:extLst>
          </p:cNvPr>
          <p:cNvSpPr>
            <a:spLocks noGrp="1"/>
          </p:cNvSpPr>
          <p:nvPr>
            <p:ph type="sldNum" sz="quarter" idx="12"/>
          </p:nvPr>
        </p:nvSpPr>
        <p:spPr/>
        <p:txBody>
          <a:bodyPr/>
          <a:lstStyle/>
          <a:p>
            <a:fld id="{CCC3DE12-A2A8-4B4D-BC31-5E16DDC819E6}" type="slidenum">
              <a:rPr lang="en-GB" smtClean="0"/>
              <a:t>‹#›</a:t>
            </a:fld>
            <a:endParaRPr lang="en-GB"/>
          </a:p>
        </p:txBody>
      </p:sp>
    </p:spTree>
    <p:extLst>
      <p:ext uri="{BB962C8B-B14F-4D97-AF65-F5344CB8AC3E}">
        <p14:creationId xmlns:p14="http://schemas.microsoft.com/office/powerpoint/2010/main" val="10071376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511EE1-FE7F-81F4-2B0E-8B2DFCC86ED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DB8896-EEC0-B995-21AA-E38A3009C2E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70C08A-6587-8C37-4A68-420F095ED46E}"/>
              </a:ext>
            </a:extLst>
          </p:cNvPr>
          <p:cNvSpPr>
            <a:spLocks noGrp="1"/>
          </p:cNvSpPr>
          <p:nvPr>
            <p:ph type="dt" sz="half" idx="10"/>
          </p:nvPr>
        </p:nvSpPr>
        <p:spPr/>
        <p:txBody>
          <a:bodyPr/>
          <a:lstStyle/>
          <a:p>
            <a:fld id="{8FAB1779-F7CF-4C54-9488-060048AF0F35}" type="datetimeFigureOut">
              <a:rPr lang="en-GB" smtClean="0"/>
              <a:t>15/09/2026</a:t>
            </a:fld>
            <a:endParaRPr lang="en-GB"/>
          </a:p>
        </p:txBody>
      </p:sp>
      <p:sp>
        <p:nvSpPr>
          <p:cNvPr id="5" name="Footer Placeholder 4">
            <a:extLst>
              <a:ext uri="{FF2B5EF4-FFF2-40B4-BE49-F238E27FC236}">
                <a16:creationId xmlns:a16="http://schemas.microsoft.com/office/drawing/2014/main" id="{6577B464-96A2-D737-7D76-8D340D84C2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A113B7-7DB2-48F4-4E46-A952744E2F20}"/>
              </a:ext>
            </a:extLst>
          </p:cNvPr>
          <p:cNvSpPr>
            <a:spLocks noGrp="1"/>
          </p:cNvSpPr>
          <p:nvPr>
            <p:ph type="sldNum" sz="quarter" idx="12"/>
          </p:nvPr>
        </p:nvSpPr>
        <p:spPr/>
        <p:txBody>
          <a:bodyPr/>
          <a:lstStyle/>
          <a:p>
            <a:fld id="{CCC3DE12-A2A8-4B4D-BC31-5E16DDC819E6}" type="slidenum">
              <a:rPr lang="en-GB" smtClean="0"/>
              <a:t>‹#›</a:t>
            </a:fld>
            <a:endParaRPr lang="en-GB"/>
          </a:p>
        </p:txBody>
      </p:sp>
    </p:spTree>
    <p:extLst>
      <p:ext uri="{BB962C8B-B14F-4D97-AF65-F5344CB8AC3E}">
        <p14:creationId xmlns:p14="http://schemas.microsoft.com/office/powerpoint/2010/main" val="112221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367853-808A-75C1-AD68-007948672D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F79E29E-92D2-B6ED-C510-0364461302E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2F1547-652B-19C5-73B3-538FDE96AF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FAB1779-F7CF-4C54-9488-060048AF0F35}" type="datetimeFigureOut">
              <a:rPr lang="en-GB" smtClean="0"/>
              <a:t>15/09/2026</a:t>
            </a:fld>
            <a:endParaRPr lang="en-GB"/>
          </a:p>
        </p:txBody>
      </p:sp>
      <p:sp>
        <p:nvSpPr>
          <p:cNvPr id="5" name="Footer Placeholder 4">
            <a:extLst>
              <a:ext uri="{FF2B5EF4-FFF2-40B4-BE49-F238E27FC236}">
                <a16:creationId xmlns:a16="http://schemas.microsoft.com/office/drawing/2014/main" id="{667E6D61-B47D-3CF5-A492-49269B403EF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1600F9B-03A6-C166-05DA-64FD36EBC3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CC3DE12-A2A8-4B4D-BC31-5E16DDC819E6}" type="slidenum">
              <a:rPr lang="en-GB" smtClean="0"/>
              <a:t>‹#›</a:t>
            </a:fld>
            <a:endParaRPr lang="en-GB"/>
          </a:p>
        </p:txBody>
      </p:sp>
    </p:spTree>
    <p:extLst>
      <p:ext uri="{BB962C8B-B14F-4D97-AF65-F5344CB8AC3E}">
        <p14:creationId xmlns:p14="http://schemas.microsoft.com/office/powerpoint/2010/main" val="8746492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hyperlink" Target="https://www.booksfortopics.com/"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21C4EA8-6B83-4338-913D-D75D3C4F3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527AA2-DC77-5736-CC6A-C241F0A0D087}"/>
              </a:ext>
            </a:extLst>
          </p:cNvPr>
          <p:cNvSpPr>
            <a:spLocks noGrp="1"/>
          </p:cNvSpPr>
          <p:nvPr>
            <p:ph type="ctrTitle"/>
          </p:nvPr>
        </p:nvSpPr>
        <p:spPr>
          <a:xfrm>
            <a:off x="337497" y="679731"/>
            <a:ext cx="3124151" cy="3736540"/>
          </a:xfrm>
        </p:spPr>
        <p:txBody>
          <a:bodyPr>
            <a:normAutofit/>
          </a:bodyPr>
          <a:lstStyle/>
          <a:p>
            <a:pPr algn="l"/>
            <a:r>
              <a:rPr lang="en-GB" sz="5400">
                <a:latin typeface="Sassoon Penpals" panose="02000400000000000000" pitchFamily="50" charset="0"/>
              </a:rPr>
              <a:t>Reading at Harborne Primary School </a:t>
            </a:r>
          </a:p>
        </p:txBody>
      </p:sp>
      <p:sp>
        <p:nvSpPr>
          <p:cNvPr id="3" name="Subtitle 2">
            <a:extLst>
              <a:ext uri="{FF2B5EF4-FFF2-40B4-BE49-F238E27FC236}">
                <a16:creationId xmlns:a16="http://schemas.microsoft.com/office/drawing/2014/main" id="{2CF1FC03-FFC2-4D35-558E-F448DC027933}"/>
              </a:ext>
            </a:extLst>
          </p:cNvPr>
          <p:cNvSpPr>
            <a:spLocks noGrp="1"/>
          </p:cNvSpPr>
          <p:nvPr>
            <p:ph type="subTitle" idx="1"/>
          </p:nvPr>
        </p:nvSpPr>
        <p:spPr>
          <a:xfrm>
            <a:off x="486898" y="4286895"/>
            <a:ext cx="3124151" cy="1035781"/>
          </a:xfrm>
        </p:spPr>
        <p:txBody>
          <a:bodyPr>
            <a:normAutofit/>
          </a:bodyPr>
          <a:lstStyle/>
          <a:p>
            <a:pPr algn="l"/>
            <a:r>
              <a:rPr lang="en-GB">
                <a:latin typeface="Sassoon Penpals" panose="02000400000000000000" pitchFamily="50" charset="0"/>
              </a:rPr>
              <a:t>September 2026</a:t>
            </a:r>
          </a:p>
        </p:txBody>
      </p:sp>
      <p:grpSp>
        <p:nvGrpSpPr>
          <p:cNvPr id="12" name="Group 11">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16432" y="1"/>
            <a:ext cx="2446384" cy="5777808"/>
            <a:chOff x="329184" y="1"/>
            <a:chExt cx="524256" cy="5777808"/>
          </a:xfrm>
        </p:grpSpPr>
        <p:cxnSp>
          <p:nvCxnSpPr>
            <p:cNvPr id="13" name="Straight Connector 12">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21084" y="679731"/>
            <a:ext cx="7682293" cy="56628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1109637-7508-F648-AC55-DCA2B46F3D3B}"/>
              </a:ext>
            </a:extLst>
          </p:cNvPr>
          <p:cNvPicPr>
            <a:picLocks noChangeAspect="1"/>
          </p:cNvPicPr>
          <p:nvPr/>
        </p:nvPicPr>
        <p:blipFill>
          <a:blip r:embed="rId2"/>
          <a:stretch>
            <a:fillRect/>
          </a:stretch>
        </p:blipFill>
        <p:spPr>
          <a:xfrm>
            <a:off x="4041063" y="1567873"/>
            <a:ext cx="3383280" cy="3417454"/>
          </a:xfrm>
          <a:prstGeom prst="rect">
            <a:avLst/>
          </a:prstGeom>
        </p:spPr>
      </p:pic>
      <p:pic>
        <p:nvPicPr>
          <p:cNvPr id="4" name="Picture 3">
            <a:extLst>
              <a:ext uri="{FF2B5EF4-FFF2-40B4-BE49-F238E27FC236}">
                <a16:creationId xmlns:a16="http://schemas.microsoft.com/office/drawing/2014/main" id="{513F8758-F1DC-FADD-A7B9-3E0216582F1A}"/>
              </a:ext>
            </a:extLst>
          </p:cNvPr>
          <p:cNvPicPr>
            <a:picLocks noChangeAspect="1"/>
          </p:cNvPicPr>
          <p:nvPr/>
        </p:nvPicPr>
        <p:blipFill rotWithShape="1">
          <a:blip r:embed="rId3"/>
          <a:srcRect l="1" t="14157" r="945" b="9213"/>
          <a:stretch/>
        </p:blipFill>
        <p:spPr>
          <a:xfrm>
            <a:off x="7812357" y="2187418"/>
            <a:ext cx="3383280" cy="2617368"/>
          </a:xfrm>
          <a:prstGeom prst="rect">
            <a:avLst/>
          </a:prstGeom>
        </p:spPr>
      </p:pic>
      <p:sp>
        <p:nvSpPr>
          <p:cNvPr id="6" name="AutoShape 2" descr="Letters and Sounds">
            <a:extLst>
              <a:ext uri="{FF2B5EF4-FFF2-40B4-BE49-F238E27FC236}">
                <a16:creationId xmlns:a16="http://schemas.microsoft.com/office/drawing/2014/main" id="{940BCD0F-1D94-67A6-AB4E-FB001D71CA1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4" descr="Letters and Sounds">
            <a:extLst>
              <a:ext uri="{FF2B5EF4-FFF2-40B4-BE49-F238E27FC236}">
                <a16:creationId xmlns:a16="http://schemas.microsoft.com/office/drawing/2014/main" id="{8C6EE715-DE50-1FF4-5BCD-A8A6BC3F4BE6}"/>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6" descr="Letters and Sounds">
            <a:extLst>
              <a:ext uri="{FF2B5EF4-FFF2-40B4-BE49-F238E27FC236}">
                <a16:creationId xmlns:a16="http://schemas.microsoft.com/office/drawing/2014/main" id="{7E4EA0BE-0741-5BDC-8A25-5BAC3DDF0179}"/>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5" name="Picture 14">
            <a:extLst>
              <a:ext uri="{FF2B5EF4-FFF2-40B4-BE49-F238E27FC236}">
                <a16:creationId xmlns:a16="http://schemas.microsoft.com/office/drawing/2014/main" id="{83F7ABFF-3DCF-2523-A1E5-7C224D394C17}"/>
              </a:ext>
            </a:extLst>
          </p:cNvPr>
          <p:cNvPicPr>
            <a:picLocks noChangeAspect="1"/>
          </p:cNvPicPr>
          <p:nvPr/>
        </p:nvPicPr>
        <p:blipFill>
          <a:blip r:embed="rId4"/>
          <a:stretch>
            <a:fillRect/>
          </a:stretch>
        </p:blipFill>
        <p:spPr>
          <a:xfrm>
            <a:off x="886692" y="4936792"/>
            <a:ext cx="1968603" cy="1682034"/>
          </a:xfrm>
          <a:prstGeom prst="rect">
            <a:avLst/>
          </a:prstGeom>
        </p:spPr>
      </p:pic>
    </p:spTree>
    <p:extLst>
      <p:ext uri="{BB962C8B-B14F-4D97-AF65-F5344CB8AC3E}">
        <p14:creationId xmlns:p14="http://schemas.microsoft.com/office/powerpoint/2010/main" val="3220131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66432-9485-DCCB-7EB1-96D1978653E8}"/>
              </a:ext>
            </a:extLst>
          </p:cNvPr>
          <p:cNvSpPr>
            <a:spLocks noGrp="1"/>
          </p:cNvSpPr>
          <p:nvPr>
            <p:ph type="title"/>
          </p:nvPr>
        </p:nvSpPr>
        <p:spPr/>
        <p:txBody>
          <a:bodyPr/>
          <a:lstStyle/>
          <a:p>
            <a:r>
              <a:rPr lang="en-GB"/>
              <a:t>The benefits of reading – Booktrust.org.uk </a:t>
            </a:r>
          </a:p>
        </p:txBody>
      </p:sp>
      <p:pic>
        <p:nvPicPr>
          <p:cNvPr id="5" name="Content Placeholder 4">
            <a:extLst>
              <a:ext uri="{FF2B5EF4-FFF2-40B4-BE49-F238E27FC236}">
                <a16:creationId xmlns:a16="http://schemas.microsoft.com/office/drawing/2014/main" id="{62944B57-CCA6-515B-AAFD-30E296A06D99}"/>
              </a:ext>
            </a:extLst>
          </p:cNvPr>
          <p:cNvPicPr>
            <a:picLocks noGrp="1" noChangeAspect="1"/>
          </p:cNvPicPr>
          <p:nvPr>
            <p:ph idx="1"/>
          </p:nvPr>
        </p:nvPicPr>
        <p:blipFill>
          <a:blip r:embed="rId2"/>
          <a:stretch>
            <a:fillRect/>
          </a:stretch>
        </p:blipFill>
        <p:spPr>
          <a:xfrm>
            <a:off x="721982" y="1466850"/>
            <a:ext cx="10412743" cy="4910760"/>
          </a:xfrm>
          <a:prstGeom prst="rect">
            <a:avLst/>
          </a:prstGeom>
        </p:spPr>
      </p:pic>
    </p:spTree>
    <p:extLst>
      <p:ext uri="{BB962C8B-B14F-4D97-AF65-F5344CB8AC3E}">
        <p14:creationId xmlns:p14="http://schemas.microsoft.com/office/powerpoint/2010/main" val="26548357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2131297-3903-520B-7298-003255F34324}"/>
              </a:ext>
            </a:extLst>
          </p:cNvPr>
          <p:cNvPicPr>
            <a:picLocks noGrp="1" noChangeAspect="1"/>
          </p:cNvPicPr>
          <p:nvPr>
            <p:ph idx="1"/>
          </p:nvPr>
        </p:nvPicPr>
        <p:blipFill>
          <a:blip r:embed="rId2"/>
          <a:stretch>
            <a:fillRect/>
          </a:stretch>
        </p:blipFill>
        <p:spPr>
          <a:xfrm>
            <a:off x="1209469" y="1011448"/>
            <a:ext cx="4624986" cy="5117324"/>
          </a:xfrm>
          <a:prstGeom prst="rect">
            <a:avLst/>
          </a:prstGeom>
        </p:spPr>
      </p:pic>
      <p:pic>
        <p:nvPicPr>
          <p:cNvPr id="7" name="Picture 6">
            <a:extLst>
              <a:ext uri="{FF2B5EF4-FFF2-40B4-BE49-F238E27FC236}">
                <a16:creationId xmlns:a16="http://schemas.microsoft.com/office/drawing/2014/main" id="{E46B45AC-435E-A219-38F1-5B085D77233A}"/>
              </a:ext>
            </a:extLst>
          </p:cNvPr>
          <p:cNvPicPr>
            <a:picLocks noChangeAspect="1"/>
          </p:cNvPicPr>
          <p:nvPr/>
        </p:nvPicPr>
        <p:blipFill>
          <a:blip r:embed="rId3"/>
          <a:stretch>
            <a:fillRect/>
          </a:stretch>
        </p:blipFill>
        <p:spPr>
          <a:xfrm>
            <a:off x="6229058" y="935525"/>
            <a:ext cx="5643203" cy="5193247"/>
          </a:xfrm>
          <a:prstGeom prst="rect">
            <a:avLst/>
          </a:prstGeom>
        </p:spPr>
      </p:pic>
    </p:spTree>
    <p:extLst>
      <p:ext uri="{BB962C8B-B14F-4D97-AF65-F5344CB8AC3E}">
        <p14:creationId xmlns:p14="http://schemas.microsoft.com/office/powerpoint/2010/main" val="33977302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A17D7B4-D122-9855-7DFC-81C13B69612D}"/>
              </a:ext>
            </a:extLst>
          </p:cNvPr>
          <p:cNvPicPr>
            <a:picLocks noChangeAspect="1"/>
          </p:cNvPicPr>
          <p:nvPr/>
        </p:nvPicPr>
        <p:blipFill>
          <a:blip r:embed="rId2"/>
          <a:stretch>
            <a:fillRect/>
          </a:stretch>
        </p:blipFill>
        <p:spPr>
          <a:xfrm>
            <a:off x="1066800" y="76200"/>
            <a:ext cx="10058400" cy="6705600"/>
          </a:xfrm>
          <a:prstGeom prst="rect">
            <a:avLst/>
          </a:prstGeom>
        </p:spPr>
      </p:pic>
    </p:spTree>
    <p:extLst>
      <p:ext uri="{BB962C8B-B14F-4D97-AF65-F5344CB8AC3E}">
        <p14:creationId xmlns:p14="http://schemas.microsoft.com/office/powerpoint/2010/main" val="689143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4" name="Rectangle 4103">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6" name="Freeform: Shape 4105">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98" name="Rectangle 2"/>
          <p:cNvSpPr>
            <a:spLocks noGrp="1" noChangeArrowheads="1"/>
          </p:cNvSpPr>
          <p:nvPr>
            <p:ph type="ctrTitle"/>
          </p:nvPr>
        </p:nvSpPr>
        <p:spPr>
          <a:xfrm>
            <a:off x="686834" y="1153572"/>
            <a:ext cx="3200400" cy="4461163"/>
          </a:xfrm>
        </p:spPr>
        <p:txBody>
          <a:bodyPr vert="horz" lIns="91440" tIns="45720" rIns="91440" bIns="45720" rtlCol="0" anchor="ctr">
            <a:normAutofit/>
          </a:bodyPr>
          <a:lstStyle/>
          <a:p>
            <a:pPr algn="l"/>
            <a:r>
              <a:rPr lang="en-US" altLang="en-US" sz="4400" kern="1200">
                <a:solidFill>
                  <a:srgbClr val="FFFFFF"/>
                </a:solidFill>
                <a:latin typeface="+mj-lt"/>
                <a:ea typeface="+mj-ea"/>
                <a:cs typeface="+mj-cs"/>
              </a:rPr>
              <a:t>Reading at Harborne Primary School</a:t>
            </a:r>
            <a:br>
              <a:rPr lang="en-US" altLang="en-US" sz="4400" kern="1200">
                <a:solidFill>
                  <a:srgbClr val="FFFFFF"/>
                </a:solidFill>
                <a:latin typeface="+mj-lt"/>
                <a:ea typeface="+mj-ea"/>
                <a:cs typeface="+mj-cs"/>
              </a:rPr>
            </a:br>
            <a:r>
              <a:rPr lang="en-US" altLang="en-US" sz="4400" kern="1200">
                <a:solidFill>
                  <a:srgbClr val="FFFFFF"/>
                </a:solidFill>
                <a:latin typeface="+mj-lt"/>
                <a:ea typeface="+mj-ea"/>
                <a:cs typeface="+mj-cs"/>
              </a:rPr>
              <a:t> </a:t>
            </a:r>
          </a:p>
        </p:txBody>
      </p:sp>
      <p:sp>
        <p:nvSpPr>
          <p:cNvPr id="4108" name="Arc 410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099" name="Rectangle 3"/>
          <p:cNvSpPr>
            <a:spLocks noGrp="1" noChangeArrowheads="1"/>
          </p:cNvSpPr>
          <p:nvPr>
            <p:ph type="subTitle" idx="1"/>
          </p:nvPr>
        </p:nvSpPr>
        <p:spPr>
          <a:xfrm>
            <a:off x="4447308" y="591344"/>
            <a:ext cx="6906491" cy="5585619"/>
          </a:xfrm>
        </p:spPr>
        <p:txBody>
          <a:bodyPr vert="horz" lIns="91440" tIns="45720" rIns="91440" bIns="45720" rtlCol="0" anchor="ctr">
            <a:normAutofit/>
          </a:bodyPr>
          <a:lstStyle/>
          <a:p>
            <a:pPr indent="-228600" algn="l">
              <a:buFont typeface="Arial" panose="020B0604020202020204" pitchFamily="34" charset="0"/>
              <a:buChar char="•"/>
            </a:pPr>
            <a:r>
              <a:rPr lang="en-US" altLang="en-US"/>
              <a:t>At Harborne Primary school we use a fluency</a:t>
            </a:r>
            <a:r>
              <a:rPr lang="en-GB" altLang="en-US"/>
              <a:t> first  </a:t>
            </a:r>
            <a:r>
              <a:rPr lang="en-US" altLang="en-US"/>
              <a:t> approach to all of our reading. </a:t>
            </a:r>
          </a:p>
          <a:p>
            <a:pPr marL="342900" indent="-228600" algn="l">
              <a:buFont typeface="Arial" panose="020B0604020202020204" pitchFamily="34" charset="0"/>
              <a:buChar char="•"/>
            </a:pPr>
            <a:r>
              <a:rPr lang="en-US" altLang="en-US"/>
              <a:t>EYFS/KS1 Phonics – Little </a:t>
            </a:r>
            <a:r>
              <a:rPr lang="en-US" altLang="en-US" err="1"/>
              <a:t>Wandle</a:t>
            </a:r>
            <a:r>
              <a:rPr lang="en-GB" altLang="en-US"/>
              <a:t> phonics </a:t>
            </a:r>
            <a:endParaRPr lang="en-US" altLang="en-US"/>
          </a:p>
          <a:p>
            <a:pPr marL="342900" indent="-228600" algn="l">
              <a:buFont typeface="Arial" panose="020B0604020202020204" pitchFamily="34" charset="0"/>
              <a:buChar char="•"/>
            </a:pPr>
            <a:r>
              <a:rPr lang="en-US" altLang="en-US"/>
              <a:t>KS2 Reading – Whole class Reading </a:t>
            </a:r>
          </a:p>
          <a:p>
            <a:pPr marL="114300" algn="l"/>
            <a:r>
              <a:rPr lang="en-US" altLang="en-US"/>
              <a:t>Fluency Approach</a:t>
            </a:r>
          </a:p>
          <a:p>
            <a:pPr indent="-228600" algn="l">
              <a:buFont typeface="Arial" panose="020B0604020202020204" pitchFamily="34" charset="0"/>
              <a:buChar char="•"/>
            </a:pPr>
            <a:endParaRPr lang="en-US" altLang="en-US"/>
          </a:p>
          <a:p>
            <a:pPr indent="-228600" algn="l">
              <a:buFont typeface="Arial" panose="020B0604020202020204" pitchFamily="34" charset="0"/>
              <a:buChar char="•"/>
            </a:pPr>
            <a:r>
              <a:rPr lang="en-US"/>
              <a:t>A fluent reader is one who can accurately and automatically decode words.</a:t>
            </a:r>
          </a:p>
          <a:p>
            <a:pPr indent="-228600" algn="l">
              <a:buFont typeface="Arial" panose="020B0604020202020204" pitchFamily="34" charset="0"/>
              <a:buChar char="•"/>
            </a:pPr>
            <a:endParaRPr lang="en-US" altLang="en-US"/>
          </a:p>
          <a:p>
            <a:pPr indent="-228600" algn="l">
              <a:buFont typeface="Arial" panose="020B0604020202020204" pitchFamily="34" charset="0"/>
              <a:buChar char="•"/>
            </a:pPr>
            <a:r>
              <a:rPr lang="en-US"/>
              <a:t>“Reading fluency is the essential bridge that connects basic word decoding to deep text comprehension.” Tim Rasinski</a:t>
            </a:r>
            <a:endParaRPr lang="en-US" altLang="en-US"/>
          </a:p>
        </p:txBody>
      </p:sp>
      <p:pic>
        <p:nvPicPr>
          <p:cNvPr id="2" name="Picture 1">
            <a:extLst>
              <a:ext uri="{FF2B5EF4-FFF2-40B4-BE49-F238E27FC236}">
                <a16:creationId xmlns:a16="http://schemas.microsoft.com/office/drawing/2014/main" id="{089FAE03-C7F5-F175-D940-6869B01B44EF}"/>
              </a:ext>
            </a:extLst>
          </p:cNvPr>
          <p:cNvPicPr>
            <a:picLocks noChangeAspect="1"/>
          </p:cNvPicPr>
          <p:nvPr/>
        </p:nvPicPr>
        <p:blipFill>
          <a:blip r:embed="rId2"/>
          <a:stretch>
            <a:fillRect/>
          </a:stretch>
        </p:blipFill>
        <p:spPr>
          <a:xfrm>
            <a:off x="10422358" y="2029756"/>
            <a:ext cx="1769642" cy="1512036"/>
          </a:xfrm>
          <a:prstGeom prst="rect">
            <a:avLst/>
          </a:prstGeom>
        </p:spPr>
      </p:pic>
    </p:spTree>
    <p:extLst>
      <p:ext uri="{BB962C8B-B14F-4D97-AF65-F5344CB8AC3E}">
        <p14:creationId xmlns:p14="http://schemas.microsoft.com/office/powerpoint/2010/main" val="230689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4" name="Rectangle 4103">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6" name="Rectangle 4105">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108"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110" name="Oval 4109">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112" name="Arc 4111">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4098" name="Rectangle 2"/>
          <p:cNvSpPr>
            <a:spLocks noGrp="1" noChangeArrowheads="1"/>
          </p:cNvSpPr>
          <p:nvPr>
            <p:ph type="ctrTitle"/>
          </p:nvPr>
        </p:nvSpPr>
        <p:spPr>
          <a:xfrm>
            <a:off x="4151107" y="886638"/>
            <a:ext cx="7644627" cy="2751086"/>
          </a:xfrm>
        </p:spPr>
        <p:txBody>
          <a:bodyPr>
            <a:normAutofit/>
          </a:bodyPr>
          <a:lstStyle/>
          <a:p>
            <a:pPr eaLnBrk="1" hangingPunct="1"/>
            <a:r>
              <a:rPr lang="en-US" altLang="en-US">
                <a:latin typeface="Sassoon Penpals" panose="02000400000000000000" pitchFamily="50" charset="0"/>
              </a:rPr>
              <a:t>Reading at </a:t>
            </a:r>
            <a:br>
              <a:rPr lang="en-US" altLang="en-US">
                <a:latin typeface="Sassoon Penpals" panose="02000400000000000000" pitchFamily="50" charset="0"/>
              </a:rPr>
            </a:br>
            <a:r>
              <a:rPr lang="en-US" altLang="en-US">
                <a:latin typeface="Sassoon Penpals" panose="02000400000000000000" pitchFamily="50" charset="0"/>
              </a:rPr>
              <a:t>Harborne Primary School</a:t>
            </a:r>
            <a:br>
              <a:rPr lang="en-GB" altLang="en-US">
                <a:latin typeface="Comic Sans MS" panose="030F0702030302020204" pitchFamily="66" charset="0"/>
              </a:rPr>
            </a:br>
            <a:r>
              <a:rPr lang="en-GB" altLang="en-US"/>
              <a:t> </a:t>
            </a:r>
            <a:endParaRPr lang="en-US" altLang="en-US"/>
          </a:p>
        </p:txBody>
      </p:sp>
      <p:sp>
        <p:nvSpPr>
          <p:cNvPr id="4099" name="Rectangle 3"/>
          <p:cNvSpPr>
            <a:spLocks noGrp="1" noChangeArrowheads="1"/>
          </p:cNvSpPr>
          <p:nvPr>
            <p:ph type="subTitle" idx="1"/>
          </p:nvPr>
        </p:nvSpPr>
        <p:spPr>
          <a:xfrm>
            <a:off x="4038600" y="2962656"/>
            <a:ext cx="7644627" cy="3149107"/>
          </a:xfrm>
        </p:spPr>
        <p:txBody>
          <a:bodyPr>
            <a:normAutofit fontScale="92500" lnSpcReduction="20000"/>
          </a:bodyPr>
          <a:lstStyle/>
          <a:p>
            <a:r>
              <a:rPr lang="en-US" sz="3200">
                <a:latin typeface="Sassoon Penpals" panose="02000400000000000000" pitchFamily="50" charset="0"/>
              </a:rPr>
              <a:t>We love reading and we want all of our pupils to love it too. We create a culture of reading for pleasure and children benefit from a variety of book-themed events and good links with our local library. As part of our </a:t>
            </a:r>
            <a:r>
              <a:rPr lang="en-US" sz="3200" err="1">
                <a:latin typeface="Sassoon Penpals" panose="02000400000000000000" pitchFamily="50" charset="0"/>
              </a:rPr>
              <a:t>programme</a:t>
            </a:r>
            <a:r>
              <a:rPr lang="en-US" sz="3200">
                <a:latin typeface="Sassoon Penpals" panose="02000400000000000000" pitchFamily="50" charset="0"/>
              </a:rPr>
              <a:t> of teaching in English, we use a range of quality literature across the school. We have a well-stocked library  and classroom libraries in school. We use ‘sharing books’ to encourage children to share books and read widely at home and at school.</a:t>
            </a:r>
            <a:r>
              <a:rPr lang="en-GB" sz="3200">
                <a:latin typeface="Sassoon Penpals" panose="02000400000000000000" pitchFamily="50" charset="0"/>
              </a:rPr>
              <a:t> </a:t>
            </a:r>
            <a:r>
              <a:rPr lang="en-GB" altLang="en-US" sz="3200">
                <a:latin typeface="Sassoon Penpals" panose="02000400000000000000" pitchFamily="50" charset="0"/>
              </a:rPr>
              <a:t> </a:t>
            </a:r>
            <a:endParaRPr lang="en-US" altLang="en-US" sz="3200">
              <a:latin typeface="Sassoon Penpals" panose="02000400000000000000" pitchFamily="50" charset="0"/>
            </a:endParaRPr>
          </a:p>
        </p:txBody>
      </p:sp>
    </p:spTree>
    <p:extLst>
      <p:ext uri="{BB962C8B-B14F-4D97-AF65-F5344CB8AC3E}">
        <p14:creationId xmlns:p14="http://schemas.microsoft.com/office/powerpoint/2010/main" val="2338219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4098"/>
                                        </p:tgtEl>
                                        <p:attrNameLst>
                                          <p:attrName>style.visibility</p:attrName>
                                        </p:attrNameLst>
                                      </p:cBhvr>
                                      <p:to>
                                        <p:strVal val="visible"/>
                                      </p:to>
                                    </p:set>
                                    <p:animEffect transition="in" filter="fade">
                                      <p:cBhvr>
                                        <p:cTn id="7" dur="400"/>
                                        <p:tgtEl>
                                          <p:spTgt spid="4098"/>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4099">
                                            <p:txEl>
                                              <p:pRg st="0" end="0"/>
                                            </p:txEl>
                                          </p:spTgt>
                                        </p:tgtEl>
                                        <p:attrNameLst>
                                          <p:attrName>style.visibility</p:attrName>
                                        </p:attrNameLst>
                                      </p:cBhvr>
                                      <p:to>
                                        <p:strVal val="visible"/>
                                      </p:to>
                                    </p:set>
                                    <p:animEffect transition="in" filter="fade">
                                      <p:cBhvr>
                                        <p:cTn id="10" dur="400"/>
                                        <p:tgtEl>
                                          <p:spTgt spid="40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09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Flowchart: Delay 31">
            <a:extLst>
              <a:ext uri="{FF2B5EF4-FFF2-40B4-BE49-F238E27FC236}">
                <a16:creationId xmlns:a16="http://schemas.microsoft.com/office/drawing/2014/main" id="{EC85769F-0B6B-1680-FD65-E193F7BACE70}"/>
              </a:ext>
            </a:extLst>
          </p:cNvPr>
          <p:cNvSpPr/>
          <p:nvPr/>
        </p:nvSpPr>
        <p:spPr>
          <a:xfrm>
            <a:off x="0" y="0"/>
            <a:ext cx="3907394" cy="6858000"/>
          </a:xfrm>
          <a:prstGeom prst="flowChartDelay">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GB"/>
          </a:p>
        </p:txBody>
      </p:sp>
      <p:grpSp>
        <p:nvGrpSpPr>
          <p:cNvPr id="3" name="Group 3"/>
          <p:cNvGrpSpPr/>
          <p:nvPr/>
        </p:nvGrpSpPr>
        <p:grpSpPr>
          <a:xfrm>
            <a:off x="1212646" y="1209489"/>
            <a:ext cx="9766709" cy="4919659"/>
            <a:chOff x="0" y="0"/>
            <a:chExt cx="4491524" cy="2262458"/>
          </a:xfrm>
        </p:grpSpPr>
        <p:sp>
          <p:nvSpPr>
            <p:cNvPr id="4" name="Freeform 4"/>
            <p:cNvSpPr/>
            <p:nvPr/>
          </p:nvSpPr>
          <p:spPr>
            <a:xfrm>
              <a:off x="0" y="0"/>
              <a:ext cx="4491524" cy="2262458"/>
            </a:xfrm>
            <a:custGeom>
              <a:avLst/>
              <a:gdLst/>
              <a:ahLst/>
              <a:cxnLst/>
              <a:rect l="l" t="t" r="r" b="b"/>
              <a:pathLst>
                <a:path w="4491524" h="2262458">
                  <a:moveTo>
                    <a:pt x="5813" y="0"/>
                  </a:moveTo>
                  <a:lnTo>
                    <a:pt x="4485710" y="0"/>
                  </a:lnTo>
                  <a:cubicBezTo>
                    <a:pt x="4487252" y="0"/>
                    <a:pt x="4488731" y="612"/>
                    <a:pt x="4489821" y="1703"/>
                  </a:cubicBezTo>
                  <a:cubicBezTo>
                    <a:pt x="4490911" y="2793"/>
                    <a:pt x="4491524" y="4271"/>
                    <a:pt x="4491524" y="5813"/>
                  </a:cubicBezTo>
                  <a:lnTo>
                    <a:pt x="4491524" y="2256645"/>
                  </a:lnTo>
                  <a:cubicBezTo>
                    <a:pt x="4491524" y="2258187"/>
                    <a:pt x="4490911" y="2259665"/>
                    <a:pt x="4489821" y="2260755"/>
                  </a:cubicBezTo>
                  <a:cubicBezTo>
                    <a:pt x="4488731" y="2261845"/>
                    <a:pt x="4487252" y="2262458"/>
                    <a:pt x="4485710" y="2262458"/>
                  </a:cubicBezTo>
                  <a:lnTo>
                    <a:pt x="5813" y="2262458"/>
                  </a:lnTo>
                  <a:cubicBezTo>
                    <a:pt x="4271" y="2262458"/>
                    <a:pt x="2793" y="2261845"/>
                    <a:pt x="1703" y="2260755"/>
                  </a:cubicBezTo>
                  <a:cubicBezTo>
                    <a:pt x="612" y="2259665"/>
                    <a:pt x="0" y="2258187"/>
                    <a:pt x="0" y="2256645"/>
                  </a:cubicBezTo>
                  <a:lnTo>
                    <a:pt x="0" y="5813"/>
                  </a:lnTo>
                  <a:cubicBezTo>
                    <a:pt x="0" y="4271"/>
                    <a:pt x="612" y="2793"/>
                    <a:pt x="1703" y="1703"/>
                  </a:cubicBezTo>
                  <a:cubicBezTo>
                    <a:pt x="2793" y="612"/>
                    <a:pt x="4271" y="0"/>
                    <a:pt x="5813" y="0"/>
                  </a:cubicBezTo>
                  <a:close/>
                </a:path>
              </a:pathLst>
            </a:custGeom>
            <a:solidFill>
              <a:srgbClr val="FFFFFF"/>
            </a:solidFill>
            <a:ln w="19050" cap="sq">
              <a:solidFill>
                <a:srgbClr val="000000"/>
              </a:solidFill>
              <a:prstDash val="solid"/>
              <a:miter/>
            </a:ln>
          </p:spPr>
          <p:txBody>
            <a:bodyPr/>
            <a:lstStyle/>
            <a:p>
              <a:endParaRPr lang="en-GB" sz="1200"/>
            </a:p>
          </p:txBody>
        </p:sp>
        <p:sp>
          <p:nvSpPr>
            <p:cNvPr id="5" name="TextBox 5"/>
            <p:cNvSpPr txBox="1"/>
            <p:nvPr/>
          </p:nvSpPr>
          <p:spPr>
            <a:xfrm>
              <a:off x="0" y="-47625"/>
              <a:ext cx="4491524" cy="2310083"/>
            </a:xfrm>
            <a:prstGeom prst="rect">
              <a:avLst/>
            </a:prstGeom>
          </p:spPr>
          <p:txBody>
            <a:bodyPr lIns="33867" tIns="33867" rIns="33867" bIns="33867" rtlCol="0" anchor="ctr"/>
            <a:lstStyle/>
            <a:p>
              <a:pPr algn="ctr">
                <a:lnSpc>
                  <a:spcPts val="2140"/>
                </a:lnSpc>
              </a:pPr>
              <a:endParaRPr sz="1200"/>
            </a:p>
          </p:txBody>
        </p:sp>
      </p:grpSp>
      <p:sp>
        <p:nvSpPr>
          <p:cNvPr id="6" name="Freeform 6"/>
          <p:cNvSpPr/>
          <p:nvPr/>
        </p:nvSpPr>
        <p:spPr>
          <a:xfrm>
            <a:off x="139781" y="4502054"/>
            <a:ext cx="2389393" cy="2128301"/>
          </a:xfrm>
          <a:custGeom>
            <a:avLst/>
            <a:gdLst/>
            <a:ahLst/>
            <a:cxnLst/>
            <a:rect l="l" t="t" r="r" b="b"/>
            <a:pathLst>
              <a:path w="3584090" h="3192451">
                <a:moveTo>
                  <a:pt x="0" y="0"/>
                </a:moveTo>
                <a:lnTo>
                  <a:pt x="3584090" y="0"/>
                </a:lnTo>
                <a:lnTo>
                  <a:pt x="3584090" y="3192451"/>
                </a:lnTo>
                <a:lnTo>
                  <a:pt x="0" y="319245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sz="1200"/>
          </a:p>
        </p:txBody>
      </p:sp>
      <p:sp>
        <p:nvSpPr>
          <p:cNvPr id="7" name="Freeform 7"/>
          <p:cNvSpPr/>
          <p:nvPr/>
        </p:nvSpPr>
        <p:spPr>
          <a:xfrm rot="1437982">
            <a:off x="9549135" y="340895"/>
            <a:ext cx="2106954" cy="2018845"/>
          </a:xfrm>
          <a:custGeom>
            <a:avLst/>
            <a:gdLst/>
            <a:ahLst/>
            <a:cxnLst/>
            <a:rect l="l" t="t" r="r" b="b"/>
            <a:pathLst>
              <a:path w="3160431" h="3028267">
                <a:moveTo>
                  <a:pt x="0" y="0"/>
                </a:moveTo>
                <a:lnTo>
                  <a:pt x="3160431" y="0"/>
                </a:lnTo>
                <a:lnTo>
                  <a:pt x="3160431" y="3028267"/>
                </a:lnTo>
                <a:lnTo>
                  <a:pt x="0" y="302826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sz="1200"/>
          </a:p>
        </p:txBody>
      </p:sp>
      <p:sp>
        <p:nvSpPr>
          <p:cNvPr id="8" name="AutoShape 8"/>
          <p:cNvSpPr/>
          <p:nvPr/>
        </p:nvSpPr>
        <p:spPr>
          <a:xfrm>
            <a:off x="4529708" y="2700634"/>
            <a:ext cx="0" cy="3036163"/>
          </a:xfrm>
          <a:prstGeom prst="line">
            <a:avLst/>
          </a:prstGeom>
          <a:ln w="38100" cap="flat">
            <a:solidFill>
              <a:srgbClr val="000000"/>
            </a:solidFill>
            <a:prstDash val="solid"/>
            <a:headEnd type="none" w="sm" len="sm"/>
            <a:tailEnd type="none" w="sm" len="sm"/>
          </a:ln>
        </p:spPr>
        <p:txBody>
          <a:bodyPr/>
          <a:lstStyle/>
          <a:p>
            <a:endParaRPr lang="en-GB" sz="1200"/>
          </a:p>
        </p:txBody>
      </p:sp>
      <p:sp>
        <p:nvSpPr>
          <p:cNvPr id="9" name="AutoShape 9"/>
          <p:cNvSpPr/>
          <p:nvPr/>
        </p:nvSpPr>
        <p:spPr>
          <a:xfrm>
            <a:off x="7662292" y="2700634"/>
            <a:ext cx="0" cy="3036163"/>
          </a:xfrm>
          <a:prstGeom prst="line">
            <a:avLst/>
          </a:prstGeom>
          <a:ln w="38100" cap="flat">
            <a:solidFill>
              <a:srgbClr val="000000"/>
            </a:solidFill>
            <a:prstDash val="solid"/>
            <a:headEnd type="none" w="sm" len="sm"/>
            <a:tailEnd type="none" w="sm" len="sm"/>
          </a:ln>
        </p:spPr>
        <p:txBody>
          <a:bodyPr/>
          <a:lstStyle/>
          <a:p>
            <a:endParaRPr lang="en-GB" sz="1200"/>
          </a:p>
        </p:txBody>
      </p:sp>
      <p:grpSp>
        <p:nvGrpSpPr>
          <p:cNvPr id="10" name="Group 10"/>
          <p:cNvGrpSpPr/>
          <p:nvPr/>
        </p:nvGrpSpPr>
        <p:grpSpPr>
          <a:xfrm>
            <a:off x="7941827" y="2987749"/>
            <a:ext cx="2778185" cy="431499"/>
            <a:chOff x="0" y="0"/>
            <a:chExt cx="1008606" cy="156653"/>
          </a:xfrm>
        </p:grpSpPr>
        <p:sp>
          <p:nvSpPr>
            <p:cNvPr id="11" name="Freeform 11"/>
            <p:cNvSpPr/>
            <p:nvPr/>
          </p:nvSpPr>
          <p:spPr>
            <a:xfrm>
              <a:off x="0" y="0"/>
              <a:ext cx="1008606" cy="156653"/>
            </a:xfrm>
            <a:custGeom>
              <a:avLst/>
              <a:gdLst/>
              <a:ahLst/>
              <a:cxnLst/>
              <a:rect l="l" t="t" r="r" b="b"/>
              <a:pathLst>
                <a:path w="1008606" h="156653">
                  <a:moveTo>
                    <a:pt x="14862" y="0"/>
                  </a:moveTo>
                  <a:lnTo>
                    <a:pt x="993744" y="0"/>
                  </a:lnTo>
                  <a:cubicBezTo>
                    <a:pt x="997686" y="0"/>
                    <a:pt x="1001466" y="1566"/>
                    <a:pt x="1004253" y="4353"/>
                  </a:cubicBezTo>
                  <a:cubicBezTo>
                    <a:pt x="1007040" y="7140"/>
                    <a:pt x="1008606" y="10921"/>
                    <a:pt x="1008606" y="14862"/>
                  </a:cubicBezTo>
                  <a:lnTo>
                    <a:pt x="1008606" y="141791"/>
                  </a:lnTo>
                  <a:cubicBezTo>
                    <a:pt x="1008606" y="145733"/>
                    <a:pt x="1007040" y="149513"/>
                    <a:pt x="1004253" y="152300"/>
                  </a:cubicBezTo>
                  <a:cubicBezTo>
                    <a:pt x="1001466" y="155088"/>
                    <a:pt x="997686" y="156653"/>
                    <a:pt x="993744" y="156653"/>
                  </a:cubicBezTo>
                  <a:lnTo>
                    <a:pt x="14862" y="156653"/>
                  </a:lnTo>
                  <a:cubicBezTo>
                    <a:pt x="10921" y="156653"/>
                    <a:pt x="7140" y="155088"/>
                    <a:pt x="4353" y="152300"/>
                  </a:cubicBezTo>
                  <a:cubicBezTo>
                    <a:pt x="1566" y="149513"/>
                    <a:pt x="0" y="145733"/>
                    <a:pt x="0" y="141791"/>
                  </a:cubicBezTo>
                  <a:lnTo>
                    <a:pt x="0" y="14862"/>
                  </a:lnTo>
                  <a:cubicBezTo>
                    <a:pt x="0" y="10921"/>
                    <a:pt x="1566" y="7140"/>
                    <a:pt x="4353" y="4353"/>
                  </a:cubicBezTo>
                  <a:cubicBezTo>
                    <a:pt x="7140" y="1566"/>
                    <a:pt x="10921" y="0"/>
                    <a:pt x="14862" y="0"/>
                  </a:cubicBezTo>
                  <a:close/>
                </a:path>
              </a:pathLst>
            </a:custGeom>
            <a:solidFill>
              <a:srgbClr val="01070A"/>
            </a:solidFill>
            <a:ln cap="sq">
              <a:noFill/>
              <a:prstDash val="solid"/>
              <a:miter/>
            </a:ln>
          </p:spPr>
          <p:txBody>
            <a:bodyPr/>
            <a:lstStyle/>
            <a:p>
              <a:endParaRPr lang="en-GB" sz="1200"/>
            </a:p>
          </p:txBody>
        </p:sp>
        <p:sp>
          <p:nvSpPr>
            <p:cNvPr id="12" name="TextBox 12"/>
            <p:cNvSpPr txBox="1"/>
            <p:nvPr/>
          </p:nvSpPr>
          <p:spPr>
            <a:xfrm>
              <a:off x="0" y="-47625"/>
              <a:ext cx="1008606" cy="204278"/>
            </a:xfrm>
            <a:prstGeom prst="rect">
              <a:avLst/>
            </a:prstGeom>
          </p:spPr>
          <p:txBody>
            <a:bodyPr lIns="33867" tIns="33867" rIns="33867" bIns="33867" rtlCol="0" anchor="ctr"/>
            <a:lstStyle/>
            <a:p>
              <a:pPr algn="ctr">
                <a:lnSpc>
                  <a:spcPts val="2214"/>
                </a:lnSpc>
              </a:pPr>
              <a:r>
                <a:rPr lang="en-US" sz="1581">
                  <a:solidFill>
                    <a:srgbClr val="FFFFFF"/>
                  </a:solidFill>
                  <a:latin typeface="Dosis"/>
                  <a:ea typeface="Dosis"/>
                  <a:cs typeface="Dosis"/>
                  <a:sym typeface="Dosis"/>
                </a:rPr>
                <a:t>Fluency Reading</a:t>
              </a:r>
            </a:p>
          </p:txBody>
        </p:sp>
      </p:grpSp>
      <p:grpSp>
        <p:nvGrpSpPr>
          <p:cNvPr id="13" name="Group 13"/>
          <p:cNvGrpSpPr/>
          <p:nvPr/>
        </p:nvGrpSpPr>
        <p:grpSpPr>
          <a:xfrm>
            <a:off x="1513675" y="2987749"/>
            <a:ext cx="2778185" cy="431499"/>
            <a:chOff x="0" y="0"/>
            <a:chExt cx="1008606" cy="156653"/>
          </a:xfrm>
        </p:grpSpPr>
        <p:sp>
          <p:nvSpPr>
            <p:cNvPr id="14" name="Freeform 14"/>
            <p:cNvSpPr/>
            <p:nvPr/>
          </p:nvSpPr>
          <p:spPr>
            <a:xfrm>
              <a:off x="0" y="0"/>
              <a:ext cx="1008606" cy="156653"/>
            </a:xfrm>
            <a:custGeom>
              <a:avLst/>
              <a:gdLst/>
              <a:ahLst/>
              <a:cxnLst/>
              <a:rect l="l" t="t" r="r" b="b"/>
              <a:pathLst>
                <a:path w="1008606" h="156653">
                  <a:moveTo>
                    <a:pt x="14862" y="0"/>
                  </a:moveTo>
                  <a:lnTo>
                    <a:pt x="993744" y="0"/>
                  </a:lnTo>
                  <a:cubicBezTo>
                    <a:pt x="997686" y="0"/>
                    <a:pt x="1001466" y="1566"/>
                    <a:pt x="1004253" y="4353"/>
                  </a:cubicBezTo>
                  <a:cubicBezTo>
                    <a:pt x="1007040" y="7140"/>
                    <a:pt x="1008606" y="10921"/>
                    <a:pt x="1008606" y="14862"/>
                  </a:cubicBezTo>
                  <a:lnTo>
                    <a:pt x="1008606" y="141791"/>
                  </a:lnTo>
                  <a:cubicBezTo>
                    <a:pt x="1008606" y="145733"/>
                    <a:pt x="1007040" y="149513"/>
                    <a:pt x="1004253" y="152300"/>
                  </a:cubicBezTo>
                  <a:cubicBezTo>
                    <a:pt x="1001466" y="155088"/>
                    <a:pt x="997686" y="156653"/>
                    <a:pt x="993744" y="156653"/>
                  </a:cubicBezTo>
                  <a:lnTo>
                    <a:pt x="14862" y="156653"/>
                  </a:lnTo>
                  <a:cubicBezTo>
                    <a:pt x="10921" y="156653"/>
                    <a:pt x="7140" y="155088"/>
                    <a:pt x="4353" y="152300"/>
                  </a:cubicBezTo>
                  <a:cubicBezTo>
                    <a:pt x="1566" y="149513"/>
                    <a:pt x="0" y="145733"/>
                    <a:pt x="0" y="141791"/>
                  </a:cubicBezTo>
                  <a:lnTo>
                    <a:pt x="0" y="14862"/>
                  </a:lnTo>
                  <a:cubicBezTo>
                    <a:pt x="0" y="10921"/>
                    <a:pt x="1566" y="7140"/>
                    <a:pt x="4353" y="4353"/>
                  </a:cubicBezTo>
                  <a:cubicBezTo>
                    <a:pt x="7140" y="1566"/>
                    <a:pt x="10921" y="0"/>
                    <a:pt x="14862" y="0"/>
                  </a:cubicBezTo>
                  <a:close/>
                </a:path>
              </a:pathLst>
            </a:custGeom>
            <a:solidFill>
              <a:srgbClr val="01070A"/>
            </a:solidFill>
            <a:ln cap="sq">
              <a:noFill/>
              <a:prstDash val="solid"/>
              <a:miter/>
            </a:ln>
          </p:spPr>
          <p:txBody>
            <a:bodyPr/>
            <a:lstStyle/>
            <a:p>
              <a:endParaRPr lang="en-GB" sz="1200"/>
            </a:p>
          </p:txBody>
        </p:sp>
        <p:sp>
          <p:nvSpPr>
            <p:cNvPr id="15" name="TextBox 15"/>
            <p:cNvSpPr txBox="1"/>
            <p:nvPr/>
          </p:nvSpPr>
          <p:spPr>
            <a:xfrm>
              <a:off x="0" y="-47625"/>
              <a:ext cx="1008606" cy="204278"/>
            </a:xfrm>
            <a:prstGeom prst="rect">
              <a:avLst/>
            </a:prstGeom>
          </p:spPr>
          <p:txBody>
            <a:bodyPr lIns="33867" tIns="33867" rIns="33867" bIns="33867" rtlCol="0" anchor="ctr"/>
            <a:lstStyle/>
            <a:p>
              <a:pPr algn="ctr">
                <a:lnSpc>
                  <a:spcPts val="2214"/>
                </a:lnSpc>
              </a:pPr>
              <a:r>
                <a:rPr lang="en-US" sz="1581">
                  <a:solidFill>
                    <a:srgbClr val="FFFFFF"/>
                  </a:solidFill>
                  <a:latin typeface="Dosis"/>
                  <a:ea typeface="Dosis"/>
                  <a:cs typeface="Dosis"/>
                  <a:sym typeface="Dosis"/>
                </a:rPr>
                <a:t>Extended Reading</a:t>
              </a:r>
            </a:p>
          </p:txBody>
        </p:sp>
      </p:grpSp>
      <p:grpSp>
        <p:nvGrpSpPr>
          <p:cNvPr id="16" name="Group 16"/>
          <p:cNvGrpSpPr/>
          <p:nvPr/>
        </p:nvGrpSpPr>
        <p:grpSpPr>
          <a:xfrm>
            <a:off x="4706908" y="2987749"/>
            <a:ext cx="2778185" cy="431499"/>
            <a:chOff x="0" y="0"/>
            <a:chExt cx="1008606" cy="156653"/>
          </a:xfrm>
        </p:grpSpPr>
        <p:sp>
          <p:nvSpPr>
            <p:cNvPr id="17" name="Freeform 17"/>
            <p:cNvSpPr/>
            <p:nvPr/>
          </p:nvSpPr>
          <p:spPr>
            <a:xfrm>
              <a:off x="0" y="0"/>
              <a:ext cx="1008606" cy="156653"/>
            </a:xfrm>
            <a:custGeom>
              <a:avLst/>
              <a:gdLst/>
              <a:ahLst/>
              <a:cxnLst/>
              <a:rect l="l" t="t" r="r" b="b"/>
              <a:pathLst>
                <a:path w="1008606" h="156653">
                  <a:moveTo>
                    <a:pt x="14862" y="0"/>
                  </a:moveTo>
                  <a:lnTo>
                    <a:pt x="993744" y="0"/>
                  </a:lnTo>
                  <a:cubicBezTo>
                    <a:pt x="997686" y="0"/>
                    <a:pt x="1001466" y="1566"/>
                    <a:pt x="1004253" y="4353"/>
                  </a:cubicBezTo>
                  <a:cubicBezTo>
                    <a:pt x="1007040" y="7140"/>
                    <a:pt x="1008606" y="10921"/>
                    <a:pt x="1008606" y="14862"/>
                  </a:cubicBezTo>
                  <a:lnTo>
                    <a:pt x="1008606" y="141791"/>
                  </a:lnTo>
                  <a:cubicBezTo>
                    <a:pt x="1008606" y="145733"/>
                    <a:pt x="1007040" y="149513"/>
                    <a:pt x="1004253" y="152300"/>
                  </a:cubicBezTo>
                  <a:cubicBezTo>
                    <a:pt x="1001466" y="155088"/>
                    <a:pt x="997686" y="156653"/>
                    <a:pt x="993744" y="156653"/>
                  </a:cubicBezTo>
                  <a:lnTo>
                    <a:pt x="14862" y="156653"/>
                  </a:lnTo>
                  <a:cubicBezTo>
                    <a:pt x="10921" y="156653"/>
                    <a:pt x="7140" y="155088"/>
                    <a:pt x="4353" y="152300"/>
                  </a:cubicBezTo>
                  <a:cubicBezTo>
                    <a:pt x="1566" y="149513"/>
                    <a:pt x="0" y="145733"/>
                    <a:pt x="0" y="141791"/>
                  </a:cubicBezTo>
                  <a:lnTo>
                    <a:pt x="0" y="14862"/>
                  </a:lnTo>
                  <a:cubicBezTo>
                    <a:pt x="0" y="10921"/>
                    <a:pt x="1566" y="7140"/>
                    <a:pt x="4353" y="4353"/>
                  </a:cubicBezTo>
                  <a:cubicBezTo>
                    <a:pt x="7140" y="1566"/>
                    <a:pt x="10921" y="0"/>
                    <a:pt x="14862" y="0"/>
                  </a:cubicBezTo>
                  <a:close/>
                </a:path>
              </a:pathLst>
            </a:custGeom>
            <a:solidFill>
              <a:srgbClr val="01070A"/>
            </a:solidFill>
            <a:ln cap="sq">
              <a:noFill/>
              <a:prstDash val="solid"/>
              <a:miter/>
            </a:ln>
          </p:spPr>
          <p:txBody>
            <a:bodyPr/>
            <a:lstStyle/>
            <a:p>
              <a:endParaRPr lang="en-GB" sz="1200"/>
            </a:p>
          </p:txBody>
        </p:sp>
        <p:sp>
          <p:nvSpPr>
            <p:cNvPr id="18" name="TextBox 18"/>
            <p:cNvSpPr txBox="1"/>
            <p:nvPr/>
          </p:nvSpPr>
          <p:spPr>
            <a:xfrm>
              <a:off x="0" y="-47625"/>
              <a:ext cx="1008606" cy="204278"/>
            </a:xfrm>
            <a:prstGeom prst="rect">
              <a:avLst/>
            </a:prstGeom>
          </p:spPr>
          <p:txBody>
            <a:bodyPr lIns="33867" tIns="33867" rIns="33867" bIns="33867" rtlCol="0" anchor="ctr"/>
            <a:lstStyle/>
            <a:p>
              <a:pPr algn="ctr">
                <a:lnSpc>
                  <a:spcPts val="2214"/>
                </a:lnSpc>
              </a:pPr>
              <a:r>
                <a:rPr lang="en-US" sz="1581">
                  <a:solidFill>
                    <a:srgbClr val="FFFFFF"/>
                  </a:solidFill>
                  <a:latin typeface="Dosis"/>
                  <a:ea typeface="Dosis"/>
                  <a:cs typeface="Dosis"/>
                  <a:sym typeface="Dosis"/>
                </a:rPr>
                <a:t>Close Reading </a:t>
              </a:r>
            </a:p>
          </p:txBody>
        </p:sp>
      </p:grpSp>
      <p:sp>
        <p:nvSpPr>
          <p:cNvPr id="21" name="TextBox 21"/>
          <p:cNvSpPr txBox="1"/>
          <p:nvPr/>
        </p:nvSpPr>
        <p:spPr>
          <a:xfrm>
            <a:off x="484975" y="178925"/>
            <a:ext cx="2389392" cy="2577958"/>
          </a:xfrm>
          <a:prstGeom prst="rect">
            <a:avLst/>
          </a:prstGeom>
        </p:spPr>
        <p:txBody>
          <a:bodyPr lIns="33867" tIns="33867" rIns="33867" bIns="33867" rtlCol="0" anchor="ctr"/>
          <a:lstStyle/>
          <a:p>
            <a:pPr algn="ctr">
              <a:lnSpc>
                <a:spcPts val="2140"/>
              </a:lnSpc>
            </a:pPr>
            <a:endParaRPr sz="1200"/>
          </a:p>
        </p:txBody>
      </p:sp>
      <p:sp>
        <p:nvSpPr>
          <p:cNvPr id="22" name="TextBox 22"/>
          <p:cNvSpPr txBox="1"/>
          <p:nvPr/>
        </p:nvSpPr>
        <p:spPr>
          <a:xfrm>
            <a:off x="1948149" y="1670941"/>
            <a:ext cx="8295703" cy="585610"/>
          </a:xfrm>
          <a:prstGeom prst="rect">
            <a:avLst/>
          </a:prstGeom>
        </p:spPr>
        <p:txBody>
          <a:bodyPr lIns="0" tIns="0" rIns="0" bIns="0" rtlCol="0" anchor="t">
            <a:spAutoFit/>
          </a:bodyPr>
          <a:lstStyle/>
          <a:p>
            <a:pPr algn="ctr">
              <a:lnSpc>
                <a:spcPts val="5021"/>
              </a:lnSpc>
              <a:spcBef>
                <a:spcPct val="0"/>
              </a:spcBef>
            </a:pPr>
            <a:r>
              <a:rPr lang="en-US" sz="3586">
                <a:solidFill>
                  <a:srgbClr val="01070A"/>
                </a:solidFill>
                <a:latin typeface="Carelia"/>
                <a:ea typeface="Carelia"/>
                <a:cs typeface="Carelia"/>
                <a:sym typeface="Carelia"/>
              </a:rPr>
              <a:t>Three types of reading sessions</a:t>
            </a:r>
          </a:p>
        </p:txBody>
      </p:sp>
      <p:sp>
        <p:nvSpPr>
          <p:cNvPr id="23" name="TextBox 23"/>
          <p:cNvSpPr txBox="1"/>
          <p:nvPr/>
        </p:nvSpPr>
        <p:spPr>
          <a:xfrm>
            <a:off x="7852553" y="3608145"/>
            <a:ext cx="2956734" cy="1059585"/>
          </a:xfrm>
          <a:prstGeom prst="rect">
            <a:avLst/>
          </a:prstGeom>
        </p:spPr>
        <p:txBody>
          <a:bodyPr lIns="0" tIns="0" rIns="0" bIns="0" rtlCol="0" anchor="t">
            <a:spAutoFit/>
          </a:bodyPr>
          <a:lstStyle/>
          <a:p>
            <a:pPr algn="ctr">
              <a:lnSpc>
                <a:spcPts val="2050"/>
              </a:lnSpc>
            </a:pPr>
            <a:r>
              <a:rPr lang="en-US" sz="1464">
                <a:solidFill>
                  <a:srgbClr val="01070A"/>
                </a:solidFill>
                <a:latin typeface="Dosis"/>
                <a:ea typeface="Dosis"/>
                <a:cs typeface="Dosis"/>
                <a:sym typeface="Dosis"/>
              </a:rPr>
              <a:t>The focus is on developing accuracy, automaticity and prosody. Using shorter extracts to model fluency and then allowing children to practice. </a:t>
            </a:r>
          </a:p>
        </p:txBody>
      </p:sp>
      <p:sp>
        <p:nvSpPr>
          <p:cNvPr id="24" name="TextBox 24"/>
          <p:cNvSpPr txBox="1"/>
          <p:nvPr/>
        </p:nvSpPr>
        <p:spPr>
          <a:xfrm>
            <a:off x="1548013" y="3643919"/>
            <a:ext cx="2709508" cy="1598194"/>
          </a:xfrm>
          <a:prstGeom prst="rect">
            <a:avLst/>
          </a:prstGeom>
        </p:spPr>
        <p:txBody>
          <a:bodyPr lIns="0" tIns="0" rIns="0" bIns="0" rtlCol="0" anchor="t">
            <a:spAutoFit/>
          </a:bodyPr>
          <a:lstStyle/>
          <a:p>
            <a:pPr algn="ctr">
              <a:lnSpc>
                <a:spcPts val="2050"/>
              </a:lnSpc>
            </a:pPr>
            <a:r>
              <a:rPr lang="en-US" sz="1464">
                <a:solidFill>
                  <a:srgbClr val="01070A"/>
                </a:solidFill>
                <a:latin typeface="Dosis"/>
                <a:ea typeface="Dosis"/>
                <a:cs typeface="Dosis"/>
                <a:sym typeface="Dosis"/>
              </a:rPr>
              <a:t>Involves prolonged engagement with a longer extract or text and focuses on the development of word knowledge, background knowledge and text knowledge through exposure to text. </a:t>
            </a:r>
          </a:p>
        </p:txBody>
      </p:sp>
      <p:sp>
        <p:nvSpPr>
          <p:cNvPr id="25" name="TextBox 25"/>
          <p:cNvSpPr txBox="1"/>
          <p:nvPr/>
        </p:nvSpPr>
        <p:spPr>
          <a:xfrm>
            <a:off x="4605173" y="3608145"/>
            <a:ext cx="2981654" cy="1328890"/>
          </a:xfrm>
          <a:prstGeom prst="rect">
            <a:avLst/>
          </a:prstGeom>
        </p:spPr>
        <p:txBody>
          <a:bodyPr lIns="0" tIns="0" rIns="0" bIns="0" rtlCol="0" anchor="t">
            <a:spAutoFit/>
          </a:bodyPr>
          <a:lstStyle/>
          <a:p>
            <a:pPr algn="ctr">
              <a:lnSpc>
                <a:spcPts val="2050"/>
              </a:lnSpc>
            </a:pPr>
            <a:r>
              <a:rPr lang="en-US" sz="1464">
                <a:solidFill>
                  <a:srgbClr val="01070A"/>
                </a:solidFill>
                <a:latin typeface="Dosis"/>
                <a:ea typeface="Dosis"/>
                <a:cs typeface="Dosis"/>
                <a:sym typeface="Dosis"/>
              </a:rPr>
              <a:t>Involves sustained, detailed analysis of a short text or extract and focuses on the development of word knowledge, background knowledge and text knowledge through deep discussion.</a:t>
            </a:r>
          </a:p>
        </p:txBody>
      </p:sp>
      <p:sp>
        <p:nvSpPr>
          <p:cNvPr id="26" name="TextBox 26"/>
          <p:cNvSpPr txBox="1"/>
          <p:nvPr/>
        </p:nvSpPr>
        <p:spPr>
          <a:xfrm>
            <a:off x="7840841" y="3355748"/>
            <a:ext cx="2778185" cy="513859"/>
          </a:xfrm>
          <a:prstGeom prst="rect">
            <a:avLst/>
          </a:prstGeom>
        </p:spPr>
        <p:txBody>
          <a:bodyPr lIns="0" tIns="0" rIns="0" bIns="0" rtlCol="0" anchor="t">
            <a:spAutoFit/>
          </a:bodyPr>
          <a:lstStyle/>
          <a:p>
            <a:pPr algn="ctr">
              <a:lnSpc>
                <a:spcPts val="4853"/>
              </a:lnSpc>
            </a:pPr>
            <a:endParaRPr sz="1200"/>
          </a:p>
        </p:txBody>
      </p:sp>
      <p:grpSp>
        <p:nvGrpSpPr>
          <p:cNvPr id="28" name="Group 28"/>
          <p:cNvGrpSpPr/>
          <p:nvPr/>
        </p:nvGrpSpPr>
        <p:grpSpPr>
          <a:xfrm>
            <a:off x="10105780" y="4933499"/>
            <a:ext cx="1869509" cy="1786003"/>
            <a:chOff x="0" y="0"/>
            <a:chExt cx="738572" cy="705581"/>
          </a:xfrm>
        </p:grpSpPr>
        <p:sp>
          <p:nvSpPr>
            <p:cNvPr id="29" name="Freeform 29"/>
            <p:cNvSpPr/>
            <p:nvPr/>
          </p:nvSpPr>
          <p:spPr>
            <a:xfrm>
              <a:off x="0" y="0"/>
              <a:ext cx="738572" cy="705581"/>
            </a:xfrm>
            <a:custGeom>
              <a:avLst/>
              <a:gdLst/>
              <a:ahLst/>
              <a:cxnLst/>
              <a:rect l="l" t="t" r="r" b="b"/>
              <a:pathLst>
                <a:path w="738572" h="705581">
                  <a:moveTo>
                    <a:pt x="140799" y="0"/>
                  </a:moveTo>
                  <a:lnTo>
                    <a:pt x="597773" y="0"/>
                  </a:lnTo>
                  <a:cubicBezTo>
                    <a:pt x="635115" y="0"/>
                    <a:pt x="670928" y="14834"/>
                    <a:pt x="697333" y="41239"/>
                  </a:cubicBezTo>
                  <a:cubicBezTo>
                    <a:pt x="723738" y="67644"/>
                    <a:pt x="738572" y="103457"/>
                    <a:pt x="738572" y="140799"/>
                  </a:cubicBezTo>
                  <a:lnTo>
                    <a:pt x="738572" y="564782"/>
                  </a:lnTo>
                  <a:cubicBezTo>
                    <a:pt x="738572" y="642543"/>
                    <a:pt x="675534" y="705581"/>
                    <a:pt x="597773" y="705581"/>
                  </a:cubicBezTo>
                  <a:lnTo>
                    <a:pt x="140799" y="705581"/>
                  </a:lnTo>
                  <a:cubicBezTo>
                    <a:pt x="103457" y="705581"/>
                    <a:pt x="67644" y="690747"/>
                    <a:pt x="41239" y="664342"/>
                  </a:cubicBezTo>
                  <a:cubicBezTo>
                    <a:pt x="14834" y="637937"/>
                    <a:pt x="0" y="602124"/>
                    <a:pt x="0" y="564782"/>
                  </a:cubicBezTo>
                  <a:lnTo>
                    <a:pt x="0" y="140799"/>
                  </a:lnTo>
                  <a:cubicBezTo>
                    <a:pt x="0" y="103457"/>
                    <a:pt x="14834" y="67644"/>
                    <a:pt x="41239" y="41239"/>
                  </a:cubicBezTo>
                  <a:cubicBezTo>
                    <a:pt x="67644" y="14834"/>
                    <a:pt x="103457" y="0"/>
                    <a:pt x="140799" y="0"/>
                  </a:cubicBezTo>
                  <a:close/>
                </a:path>
              </a:pathLst>
            </a:custGeom>
            <a:solidFill>
              <a:srgbClr val="106585"/>
            </a:solidFill>
          </p:spPr>
          <p:txBody>
            <a:bodyPr/>
            <a:lstStyle/>
            <a:p>
              <a:endParaRPr lang="en-GB" sz="1200"/>
            </a:p>
          </p:txBody>
        </p:sp>
        <p:sp>
          <p:nvSpPr>
            <p:cNvPr id="30" name="TextBox 30"/>
            <p:cNvSpPr txBox="1"/>
            <p:nvPr/>
          </p:nvSpPr>
          <p:spPr>
            <a:xfrm>
              <a:off x="0" y="-47625"/>
              <a:ext cx="738572" cy="753206"/>
            </a:xfrm>
            <a:prstGeom prst="rect">
              <a:avLst/>
            </a:prstGeom>
          </p:spPr>
          <p:txBody>
            <a:bodyPr lIns="33867" tIns="33867" rIns="33867" bIns="33867" rtlCol="0" anchor="ctr"/>
            <a:lstStyle/>
            <a:p>
              <a:pPr algn="ctr">
                <a:lnSpc>
                  <a:spcPts val="2140"/>
                </a:lnSpc>
              </a:pPr>
              <a:endParaRPr sz="1200"/>
            </a:p>
          </p:txBody>
        </p:sp>
      </p:grpSp>
      <p:sp>
        <p:nvSpPr>
          <p:cNvPr id="31" name="TextBox 31"/>
          <p:cNvSpPr txBox="1"/>
          <p:nvPr/>
        </p:nvSpPr>
        <p:spPr>
          <a:xfrm>
            <a:off x="10159192" y="4941763"/>
            <a:ext cx="1762686" cy="1605183"/>
          </a:xfrm>
          <a:prstGeom prst="rect">
            <a:avLst/>
          </a:prstGeom>
        </p:spPr>
        <p:txBody>
          <a:bodyPr lIns="0" tIns="0" rIns="0" bIns="0" rtlCol="0" anchor="t">
            <a:spAutoFit/>
          </a:bodyPr>
          <a:lstStyle/>
          <a:p>
            <a:pPr algn="ctr">
              <a:lnSpc>
                <a:spcPts val="4252"/>
              </a:lnSpc>
            </a:pPr>
            <a:r>
              <a:rPr lang="en-US" sz="3037" b="1">
                <a:solidFill>
                  <a:srgbClr val="01070A"/>
                </a:solidFill>
                <a:latin typeface="Dosis Bold"/>
                <a:ea typeface="Dosis Bold"/>
                <a:cs typeface="Dosis Bold"/>
                <a:sym typeface="Dosis Bold"/>
              </a:rPr>
              <a:t>All whole class sessions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3FFFD-3572-5230-7B27-491CD65C8102}"/>
              </a:ext>
            </a:extLst>
          </p:cNvPr>
          <p:cNvSpPr>
            <a:spLocks noGrp="1"/>
          </p:cNvSpPr>
          <p:nvPr>
            <p:ph type="title"/>
          </p:nvPr>
        </p:nvSpPr>
        <p:spPr/>
        <p:txBody>
          <a:bodyPr/>
          <a:lstStyle/>
          <a:p>
            <a:pPr algn="ctr"/>
            <a:r>
              <a:rPr lang="en-US" b="1"/>
              <a:t>Extended read </a:t>
            </a:r>
            <a:endParaRPr lang="en-US"/>
          </a:p>
        </p:txBody>
      </p:sp>
      <p:sp>
        <p:nvSpPr>
          <p:cNvPr id="3" name="Content Placeholder 2">
            <a:extLst>
              <a:ext uri="{FF2B5EF4-FFF2-40B4-BE49-F238E27FC236}">
                <a16:creationId xmlns:a16="http://schemas.microsoft.com/office/drawing/2014/main" id="{ACE7C242-FB9E-5B3E-A28D-F424BE93128F}"/>
              </a:ext>
            </a:extLst>
          </p:cNvPr>
          <p:cNvSpPr>
            <a:spLocks noGrp="1"/>
          </p:cNvSpPr>
          <p:nvPr>
            <p:ph sz="half" idx="1"/>
          </p:nvPr>
        </p:nvSpPr>
        <p:spPr/>
        <p:txBody>
          <a:bodyPr>
            <a:normAutofit fontScale="85000" lnSpcReduction="20000"/>
          </a:bodyPr>
          <a:lstStyle/>
          <a:p>
            <a:r>
              <a:rPr lang="en-US" b="1" i="1"/>
              <a:t>The Lion, the Witch and the Wardrobe”</a:t>
            </a:r>
            <a:r>
              <a:rPr lang="en-US" b="1"/>
              <a:t> by C.S. Lewis</a:t>
            </a:r>
          </a:p>
          <a:p>
            <a:r>
              <a:rPr lang="en-US" i="1"/>
              <a:t>(Chapter 1 – Lucy Looks into a Wardrobe)</a:t>
            </a:r>
          </a:p>
          <a:p>
            <a:pPr lvl="1">
              <a:buFont typeface=""/>
              <a:buNone/>
            </a:pPr>
            <a:r>
              <a:rPr lang="en-US"/>
              <a:t>“Lucy felt a little frightened, but she felt very inquisitive and excited too. She looked back over her shoulder and there, between the dark fir trees, she could still see the open doorway of the wardrobe and even catch a glimpse of the empty room from which she had set out.”</a:t>
            </a:r>
          </a:p>
        </p:txBody>
      </p:sp>
      <p:sp>
        <p:nvSpPr>
          <p:cNvPr id="4" name="Content Placeholder 3">
            <a:extLst>
              <a:ext uri="{FF2B5EF4-FFF2-40B4-BE49-F238E27FC236}">
                <a16:creationId xmlns:a16="http://schemas.microsoft.com/office/drawing/2014/main" id="{1A7C8ECA-F709-451E-AD22-F8C573B66104}"/>
              </a:ext>
            </a:extLst>
          </p:cNvPr>
          <p:cNvSpPr>
            <a:spLocks noGrp="1"/>
          </p:cNvSpPr>
          <p:nvPr>
            <p:ph sz="half" idx="2"/>
          </p:nvPr>
        </p:nvSpPr>
        <p:spPr/>
        <p:txBody>
          <a:bodyPr vert="horz" lIns="91440" tIns="45720" rIns="91440" bIns="45720" rtlCol="0" anchor="t">
            <a:normAutofit fontScale="85000" lnSpcReduction="20000"/>
          </a:bodyPr>
          <a:lstStyle/>
          <a:p>
            <a:pPr marL="0" indent="0">
              <a:buNone/>
            </a:pPr>
            <a:r>
              <a:rPr lang="en-US" b="1" u="sng">
                <a:solidFill>
                  <a:srgbClr val="0070C0"/>
                </a:solidFill>
              </a:rPr>
              <a:t>Why it works as an extended read</a:t>
            </a:r>
          </a:p>
          <a:p>
            <a:r>
              <a:rPr lang="en-US" b="1">
                <a:ea typeface="+mn-lt"/>
                <a:cs typeface="+mn-lt"/>
              </a:rPr>
              <a:t>Word knowledge</a:t>
            </a:r>
            <a:r>
              <a:rPr lang="en-US">
                <a:ea typeface="+mn-lt"/>
                <a:cs typeface="+mn-lt"/>
              </a:rPr>
              <a:t>: Words like </a:t>
            </a:r>
            <a:r>
              <a:rPr lang="en-US" i="1">
                <a:ea typeface="+mn-lt"/>
                <a:cs typeface="+mn-lt"/>
              </a:rPr>
              <a:t>inquisitive</a:t>
            </a:r>
            <a:r>
              <a:rPr lang="en-US">
                <a:ea typeface="+mn-lt"/>
                <a:cs typeface="+mn-lt"/>
              </a:rPr>
              <a:t>, </a:t>
            </a:r>
            <a:r>
              <a:rPr lang="en-US" i="1">
                <a:ea typeface="+mn-lt"/>
                <a:cs typeface="+mn-lt"/>
              </a:rPr>
              <a:t>fir trees</a:t>
            </a:r>
            <a:r>
              <a:rPr lang="en-US">
                <a:ea typeface="+mn-lt"/>
                <a:cs typeface="+mn-lt"/>
              </a:rPr>
              <a:t>, and </a:t>
            </a:r>
            <a:r>
              <a:rPr lang="en-US" i="1">
                <a:ea typeface="+mn-lt"/>
                <a:cs typeface="+mn-lt"/>
              </a:rPr>
              <a:t>wardrobe</a:t>
            </a:r>
            <a:r>
              <a:rPr lang="en-US">
                <a:ea typeface="+mn-lt"/>
                <a:cs typeface="+mn-lt"/>
              </a:rPr>
              <a:t> can be explored for meaning and imagery.</a:t>
            </a:r>
            <a:endParaRPr lang="en-US"/>
          </a:p>
          <a:p>
            <a:r>
              <a:rPr lang="en-US" b="1">
                <a:ea typeface="+mn-lt"/>
                <a:cs typeface="+mn-lt"/>
              </a:rPr>
              <a:t>Background knowledge</a:t>
            </a:r>
            <a:r>
              <a:rPr lang="en-US">
                <a:ea typeface="+mn-lt"/>
                <a:cs typeface="+mn-lt"/>
              </a:rPr>
              <a:t>: Introduces fantasy settings and the idea of portals to other worlds — great for connecting to myths and imagination.</a:t>
            </a:r>
            <a:endParaRPr lang="en-US"/>
          </a:p>
          <a:p>
            <a:r>
              <a:rPr lang="en-US" b="1">
                <a:ea typeface="+mn-lt"/>
                <a:cs typeface="+mn-lt"/>
              </a:rPr>
              <a:t>Text knowledge</a:t>
            </a:r>
            <a:r>
              <a:rPr lang="en-US">
                <a:ea typeface="+mn-lt"/>
                <a:cs typeface="+mn-lt"/>
              </a:rPr>
              <a:t>: Pupils can study how suspense and curiosity are built through description and pacing.</a:t>
            </a:r>
            <a:endParaRPr lang="en-US"/>
          </a:p>
          <a:p>
            <a:endParaRPr lang="en-US"/>
          </a:p>
        </p:txBody>
      </p:sp>
    </p:spTree>
    <p:extLst>
      <p:ext uri="{BB962C8B-B14F-4D97-AF65-F5344CB8AC3E}">
        <p14:creationId xmlns:p14="http://schemas.microsoft.com/office/powerpoint/2010/main" val="1594884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00B5F-3FC4-AC44-6624-2EE0E8678C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46D426-1A93-B817-A0D5-FF9D4713894D}"/>
              </a:ext>
            </a:extLst>
          </p:cNvPr>
          <p:cNvSpPr>
            <a:spLocks noGrp="1"/>
          </p:cNvSpPr>
          <p:nvPr>
            <p:ph type="title"/>
          </p:nvPr>
        </p:nvSpPr>
        <p:spPr/>
        <p:txBody>
          <a:bodyPr/>
          <a:lstStyle/>
          <a:p>
            <a:pPr algn="ctr"/>
            <a:r>
              <a:rPr lang="en-US" b="1"/>
              <a:t>Close read </a:t>
            </a:r>
            <a:endParaRPr lang="en-US"/>
          </a:p>
        </p:txBody>
      </p:sp>
      <p:sp>
        <p:nvSpPr>
          <p:cNvPr id="3" name="Content Placeholder 2">
            <a:extLst>
              <a:ext uri="{FF2B5EF4-FFF2-40B4-BE49-F238E27FC236}">
                <a16:creationId xmlns:a16="http://schemas.microsoft.com/office/drawing/2014/main" id="{DC2EAB96-D0A5-EF29-50B1-46E158ABA708}"/>
              </a:ext>
            </a:extLst>
          </p:cNvPr>
          <p:cNvSpPr>
            <a:spLocks noGrp="1"/>
          </p:cNvSpPr>
          <p:nvPr>
            <p:ph sz="half" idx="1"/>
          </p:nvPr>
        </p:nvSpPr>
        <p:spPr/>
        <p:txBody>
          <a:bodyPr vert="horz" lIns="91440" tIns="45720" rIns="91440" bIns="45720" rtlCol="0" anchor="t">
            <a:noAutofit/>
          </a:bodyPr>
          <a:lstStyle/>
          <a:p>
            <a:r>
              <a:rPr lang="en-US">
                <a:ea typeface="+mn-lt"/>
                <a:cs typeface="+mn-lt"/>
              </a:rPr>
              <a:t>Lucy felt a little frightened, but she felt very inquisitive and excited too. She looked back over her shoulder and there, between the dark fir trees, she could still see the open doorway of the wardrobe and even catch a glimpse of the empty room from which she had set out.</a:t>
            </a:r>
            <a:endParaRPr lang="en-US" b="1"/>
          </a:p>
        </p:txBody>
      </p:sp>
      <p:sp>
        <p:nvSpPr>
          <p:cNvPr id="4" name="Content Placeholder 3">
            <a:extLst>
              <a:ext uri="{FF2B5EF4-FFF2-40B4-BE49-F238E27FC236}">
                <a16:creationId xmlns:a16="http://schemas.microsoft.com/office/drawing/2014/main" id="{15093CAC-C88E-AF73-FA72-FF55505BAE18}"/>
              </a:ext>
            </a:extLst>
          </p:cNvPr>
          <p:cNvSpPr>
            <a:spLocks noGrp="1"/>
          </p:cNvSpPr>
          <p:nvPr>
            <p:ph sz="half" idx="2"/>
          </p:nvPr>
        </p:nvSpPr>
        <p:spPr/>
        <p:txBody>
          <a:bodyPr vert="horz" lIns="91440" tIns="45720" rIns="91440" bIns="45720" rtlCol="0" anchor="t">
            <a:normAutofit fontScale="77500" lnSpcReduction="20000"/>
          </a:bodyPr>
          <a:lstStyle/>
          <a:p>
            <a:pPr marL="0" indent="0">
              <a:buNone/>
            </a:pPr>
            <a:r>
              <a:rPr lang="en-US"/>
              <a:t>Discussion focus:</a:t>
            </a:r>
          </a:p>
          <a:p>
            <a:r>
              <a:rPr lang="en-US" b="1">
                <a:solidFill>
                  <a:srgbClr val="0070C0"/>
                </a:solidFill>
                <a:ea typeface="+mn-lt"/>
                <a:cs typeface="+mn-lt"/>
              </a:rPr>
              <a:t>Word Knowledge :</a:t>
            </a:r>
          </a:p>
          <a:p>
            <a:pPr marL="0" indent="0">
              <a:buNone/>
            </a:pPr>
            <a:r>
              <a:rPr lang="en-US">
                <a:ea typeface="+mn-lt"/>
                <a:cs typeface="+mn-lt"/>
              </a:rPr>
              <a:t>Discuss how </a:t>
            </a:r>
            <a:r>
              <a:rPr lang="en-US" i="1">
                <a:ea typeface="+mn-lt"/>
                <a:cs typeface="+mn-lt"/>
              </a:rPr>
              <a:t>inquisitive</a:t>
            </a:r>
            <a:r>
              <a:rPr lang="en-US">
                <a:ea typeface="+mn-lt"/>
                <a:cs typeface="+mn-lt"/>
              </a:rPr>
              <a:t> differs from </a:t>
            </a:r>
            <a:r>
              <a:rPr lang="en-US" i="1">
                <a:ea typeface="+mn-lt"/>
                <a:cs typeface="+mn-lt"/>
              </a:rPr>
              <a:t>curious</a:t>
            </a:r>
            <a:r>
              <a:rPr lang="en-US">
                <a:ea typeface="+mn-lt"/>
                <a:cs typeface="+mn-lt"/>
              </a:rPr>
              <a:t> — what kind of curiosity does it suggest?</a:t>
            </a:r>
            <a:endParaRPr lang="en-US"/>
          </a:p>
          <a:p>
            <a:r>
              <a:rPr lang="en-US" b="1">
                <a:solidFill>
                  <a:srgbClr val="0070C0"/>
                </a:solidFill>
                <a:ea typeface="+mn-lt"/>
                <a:cs typeface="+mn-lt"/>
              </a:rPr>
              <a:t>Background Knowledge:</a:t>
            </a:r>
          </a:p>
          <a:p>
            <a:pPr marL="0" indent="0">
              <a:buNone/>
            </a:pPr>
            <a:r>
              <a:rPr lang="en-US">
                <a:ea typeface="+mn-lt"/>
                <a:cs typeface="+mn-lt"/>
              </a:rPr>
              <a:t>Discuss how the setting (dark fir trees, wardrobe doorway) creates a sense of mystery and adventure.</a:t>
            </a:r>
            <a:endParaRPr lang="en-US"/>
          </a:p>
          <a:p>
            <a:endParaRPr lang="en-US">
              <a:ea typeface="+mn-lt"/>
              <a:cs typeface="+mn-lt"/>
            </a:endParaRPr>
          </a:p>
          <a:p>
            <a:r>
              <a:rPr lang="en-US" b="1">
                <a:solidFill>
                  <a:srgbClr val="0070C0"/>
                </a:solidFill>
                <a:ea typeface="+mn-lt"/>
                <a:cs typeface="+mn-lt"/>
              </a:rPr>
              <a:t>Text Knowledge: </a:t>
            </a:r>
            <a:endParaRPr lang="en-US">
              <a:ea typeface="+mn-lt"/>
              <a:cs typeface="+mn-lt"/>
            </a:endParaRPr>
          </a:p>
          <a:p>
            <a:pPr marL="0" indent="0">
              <a:buNone/>
            </a:pPr>
            <a:r>
              <a:rPr lang="en-US">
                <a:ea typeface="+mn-lt"/>
                <a:cs typeface="+mn-lt"/>
              </a:rPr>
              <a:t> Look at sentence structure: how commas and conjunctions slow the pace and mirror Lucy’s hesitation.</a:t>
            </a:r>
            <a:endParaRPr lang="en-US"/>
          </a:p>
        </p:txBody>
      </p:sp>
    </p:spTree>
    <p:extLst>
      <p:ext uri="{BB962C8B-B14F-4D97-AF65-F5344CB8AC3E}">
        <p14:creationId xmlns:p14="http://schemas.microsoft.com/office/powerpoint/2010/main" val="3455683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620CC1-2F31-991A-2668-78D8496B40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57EB8C-4949-4EF6-896F-32CF94B4E83C}"/>
              </a:ext>
            </a:extLst>
          </p:cNvPr>
          <p:cNvSpPr>
            <a:spLocks noGrp="1"/>
          </p:cNvSpPr>
          <p:nvPr>
            <p:ph type="title"/>
          </p:nvPr>
        </p:nvSpPr>
        <p:spPr/>
        <p:txBody>
          <a:bodyPr/>
          <a:lstStyle/>
          <a:p>
            <a:pPr algn="ctr"/>
            <a:r>
              <a:rPr lang="en-US" b="1"/>
              <a:t>Fluency Read (1)</a:t>
            </a:r>
            <a:endParaRPr lang="en-US"/>
          </a:p>
        </p:txBody>
      </p:sp>
      <p:sp>
        <p:nvSpPr>
          <p:cNvPr id="3" name="Content Placeholder 2">
            <a:extLst>
              <a:ext uri="{FF2B5EF4-FFF2-40B4-BE49-F238E27FC236}">
                <a16:creationId xmlns:a16="http://schemas.microsoft.com/office/drawing/2014/main" id="{A0C04A86-1F3C-290C-9B48-A44861A113BC}"/>
              </a:ext>
            </a:extLst>
          </p:cNvPr>
          <p:cNvSpPr>
            <a:spLocks noGrp="1"/>
          </p:cNvSpPr>
          <p:nvPr>
            <p:ph sz="half" idx="1"/>
          </p:nvPr>
        </p:nvSpPr>
        <p:spPr/>
        <p:txBody>
          <a:bodyPr vert="horz" lIns="91440" tIns="45720" rIns="91440" bIns="45720" rtlCol="0" anchor="t">
            <a:noAutofit/>
          </a:bodyPr>
          <a:lstStyle/>
          <a:p>
            <a:r>
              <a:rPr lang="en-US">
                <a:ea typeface="+mn-lt"/>
                <a:cs typeface="+mn-lt"/>
              </a:rPr>
              <a:t>Lucy felt a little frightened, but she felt very inquisitive and excited too. She looked back over her shoulder and there, between the dark fir trees, she could still see the open doorway of the wardrobe and even catch a glimpse of the empty room from which she had set out.</a:t>
            </a:r>
            <a:endParaRPr lang="en-US" b="1"/>
          </a:p>
        </p:txBody>
      </p:sp>
      <p:sp>
        <p:nvSpPr>
          <p:cNvPr id="4" name="Content Placeholder 3">
            <a:extLst>
              <a:ext uri="{FF2B5EF4-FFF2-40B4-BE49-F238E27FC236}">
                <a16:creationId xmlns:a16="http://schemas.microsoft.com/office/drawing/2014/main" id="{87DDA8F4-4A68-20ED-8B70-63D152590967}"/>
              </a:ext>
            </a:extLst>
          </p:cNvPr>
          <p:cNvSpPr>
            <a:spLocks noGrp="1"/>
          </p:cNvSpPr>
          <p:nvPr>
            <p:ph sz="half" idx="2"/>
          </p:nvPr>
        </p:nvSpPr>
        <p:spPr/>
        <p:txBody>
          <a:bodyPr vert="horz" lIns="91440" tIns="45720" rIns="91440" bIns="45720" rtlCol="0" anchor="t">
            <a:normAutofit fontScale="92500" lnSpcReduction="20000"/>
          </a:bodyPr>
          <a:lstStyle/>
          <a:p>
            <a:pPr>
              <a:buNone/>
            </a:pPr>
            <a:r>
              <a:rPr lang="en-US" b="1">
                <a:solidFill>
                  <a:srgbClr val="0070C0"/>
                </a:solidFill>
              </a:rPr>
              <a:t>Fluency Reading Focus</a:t>
            </a:r>
          </a:p>
          <a:p>
            <a:pPr>
              <a:buFont typeface="Arial"/>
              <a:buChar char="•"/>
            </a:pPr>
            <a:r>
              <a:rPr lang="en-US" b="1">
                <a:ea typeface="+mn-lt"/>
                <a:cs typeface="+mn-lt"/>
              </a:rPr>
              <a:t>Accuracy</a:t>
            </a:r>
            <a:r>
              <a:rPr lang="en-US">
                <a:ea typeface="+mn-lt"/>
                <a:cs typeface="+mn-lt"/>
              </a:rPr>
              <a:t> – Model reading the passage slowly and clearly, ensuring every word is pronounced correctly.</a:t>
            </a:r>
            <a:endParaRPr lang="en-US"/>
          </a:p>
          <a:p>
            <a:pPr>
              <a:buFont typeface="Arial"/>
              <a:buChar char="•"/>
            </a:pPr>
            <a:r>
              <a:rPr lang="en-US" b="1">
                <a:ea typeface="+mn-lt"/>
                <a:cs typeface="+mn-lt"/>
              </a:rPr>
              <a:t>Automaticity</a:t>
            </a:r>
            <a:r>
              <a:rPr lang="en-US">
                <a:ea typeface="+mn-lt"/>
                <a:cs typeface="+mn-lt"/>
              </a:rPr>
              <a:t> – Encourage pupils to reread the extract several times until they can read smoothly without hesitation.</a:t>
            </a:r>
            <a:endParaRPr lang="en-US"/>
          </a:p>
          <a:p>
            <a:pPr>
              <a:buFont typeface="Arial"/>
              <a:buChar char="•"/>
            </a:pPr>
            <a:r>
              <a:rPr lang="en-US" b="1">
                <a:ea typeface="+mn-lt"/>
                <a:cs typeface="+mn-lt"/>
              </a:rPr>
              <a:t>Prosody</a:t>
            </a:r>
            <a:r>
              <a:rPr lang="en-US">
                <a:ea typeface="+mn-lt"/>
                <a:cs typeface="+mn-lt"/>
              </a:rPr>
              <a:t> – Demonstrate expressive reading: vary tone and pace to show Lucy’s mix of fear and excitement.</a:t>
            </a:r>
            <a:endParaRPr lang="en-US"/>
          </a:p>
          <a:p>
            <a:pPr marL="0" indent="0">
              <a:buNone/>
            </a:pPr>
            <a:endParaRPr lang="en-US"/>
          </a:p>
        </p:txBody>
      </p:sp>
    </p:spTree>
    <p:extLst>
      <p:ext uri="{BB962C8B-B14F-4D97-AF65-F5344CB8AC3E}">
        <p14:creationId xmlns:p14="http://schemas.microsoft.com/office/powerpoint/2010/main" val="3413834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06AFAE-B261-A279-BA2E-FF511B193C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395870-1020-8AF4-285F-85F48AD5EA7E}"/>
              </a:ext>
            </a:extLst>
          </p:cNvPr>
          <p:cNvSpPr>
            <a:spLocks noGrp="1"/>
          </p:cNvSpPr>
          <p:nvPr>
            <p:ph type="title"/>
          </p:nvPr>
        </p:nvSpPr>
        <p:spPr/>
        <p:txBody>
          <a:bodyPr/>
          <a:lstStyle/>
          <a:p>
            <a:pPr algn="ctr"/>
            <a:r>
              <a:rPr lang="en-US" b="1"/>
              <a:t>Fluency Read </a:t>
            </a:r>
            <a:r>
              <a:rPr lang="en-US"/>
              <a:t>(2)</a:t>
            </a:r>
          </a:p>
        </p:txBody>
      </p:sp>
      <p:sp>
        <p:nvSpPr>
          <p:cNvPr id="3" name="Content Placeholder 2">
            <a:extLst>
              <a:ext uri="{FF2B5EF4-FFF2-40B4-BE49-F238E27FC236}">
                <a16:creationId xmlns:a16="http://schemas.microsoft.com/office/drawing/2014/main" id="{3284D3D7-D30C-269C-5FE9-65493A8BD01F}"/>
              </a:ext>
            </a:extLst>
          </p:cNvPr>
          <p:cNvSpPr>
            <a:spLocks noGrp="1"/>
          </p:cNvSpPr>
          <p:nvPr>
            <p:ph sz="half" idx="1"/>
          </p:nvPr>
        </p:nvSpPr>
        <p:spPr/>
        <p:txBody>
          <a:bodyPr vert="horz" lIns="91440" tIns="45720" rIns="91440" bIns="45720" rtlCol="0" anchor="t">
            <a:noAutofit/>
          </a:bodyPr>
          <a:lstStyle/>
          <a:p>
            <a:r>
              <a:rPr lang="en-US">
                <a:ea typeface="+mn-lt"/>
                <a:cs typeface="+mn-lt"/>
              </a:rPr>
              <a:t>Lucy felt a little frightened, but she felt very inquisitive and excited too. She looked back over her shoulder and there, between the dark fir trees, she could still see the open doorway of the wardrobe and even catch a glimpse of the empty room from which she had set out.</a:t>
            </a:r>
            <a:endParaRPr lang="en-US" b="1"/>
          </a:p>
        </p:txBody>
      </p:sp>
      <p:sp>
        <p:nvSpPr>
          <p:cNvPr id="4" name="Content Placeholder 3">
            <a:extLst>
              <a:ext uri="{FF2B5EF4-FFF2-40B4-BE49-F238E27FC236}">
                <a16:creationId xmlns:a16="http://schemas.microsoft.com/office/drawing/2014/main" id="{54365B13-8844-D54A-66A7-E5A686C4B085}"/>
              </a:ext>
            </a:extLst>
          </p:cNvPr>
          <p:cNvSpPr>
            <a:spLocks noGrp="1"/>
          </p:cNvSpPr>
          <p:nvPr>
            <p:ph sz="half" idx="2"/>
          </p:nvPr>
        </p:nvSpPr>
        <p:spPr/>
        <p:txBody>
          <a:bodyPr vert="horz" lIns="91440" tIns="45720" rIns="91440" bIns="45720" rtlCol="0" anchor="t">
            <a:normAutofit fontScale="85000" lnSpcReduction="10000"/>
          </a:bodyPr>
          <a:lstStyle/>
          <a:p>
            <a:pPr>
              <a:buFont typeface="Arial"/>
              <a:buChar char="•"/>
            </a:pPr>
            <a:r>
              <a:rPr lang="en-US" b="1">
                <a:ea typeface="+mn-lt"/>
                <a:cs typeface="+mn-lt"/>
              </a:rPr>
              <a:t>Teacher modelling</a:t>
            </a:r>
            <a:r>
              <a:rPr lang="en-US">
                <a:ea typeface="+mn-lt"/>
                <a:cs typeface="+mn-lt"/>
              </a:rPr>
              <a:t> – Read the passage aloud with expression, showing how tone changes between </a:t>
            </a:r>
            <a:r>
              <a:rPr lang="en-US" i="1">
                <a:ea typeface="+mn-lt"/>
                <a:cs typeface="+mn-lt"/>
              </a:rPr>
              <a:t>frightened</a:t>
            </a:r>
            <a:r>
              <a:rPr lang="en-US">
                <a:ea typeface="+mn-lt"/>
                <a:cs typeface="+mn-lt"/>
              </a:rPr>
              <a:t> and </a:t>
            </a:r>
            <a:r>
              <a:rPr lang="en-US" i="1">
                <a:ea typeface="+mn-lt"/>
                <a:cs typeface="+mn-lt"/>
              </a:rPr>
              <a:t>excited</a:t>
            </a:r>
            <a:r>
              <a:rPr lang="en-US">
                <a:ea typeface="+mn-lt"/>
                <a:cs typeface="+mn-lt"/>
              </a:rPr>
              <a:t>.</a:t>
            </a:r>
            <a:endParaRPr lang="en-US"/>
          </a:p>
          <a:p>
            <a:pPr>
              <a:buFont typeface="Arial"/>
              <a:buChar char="•"/>
            </a:pPr>
            <a:r>
              <a:rPr lang="en-US" b="1">
                <a:ea typeface="+mn-lt"/>
                <a:cs typeface="+mn-lt"/>
              </a:rPr>
              <a:t>Echo reading</a:t>
            </a:r>
            <a:r>
              <a:rPr lang="en-US">
                <a:ea typeface="+mn-lt"/>
                <a:cs typeface="+mn-lt"/>
              </a:rPr>
              <a:t> – Pupils repeat each sentence after the teacher, matching pace and intonation.</a:t>
            </a:r>
            <a:endParaRPr lang="en-US"/>
          </a:p>
          <a:p>
            <a:pPr>
              <a:buFont typeface="Arial"/>
              <a:buChar char="•"/>
            </a:pPr>
            <a:r>
              <a:rPr lang="en-US" b="1">
                <a:ea typeface="+mn-lt"/>
                <a:cs typeface="+mn-lt"/>
              </a:rPr>
              <a:t>Paired practice</a:t>
            </a:r>
            <a:r>
              <a:rPr lang="en-US">
                <a:ea typeface="+mn-lt"/>
                <a:cs typeface="+mn-lt"/>
              </a:rPr>
              <a:t> – Children </a:t>
            </a:r>
            <a:r>
              <a:rPr lang="en-US" err="1">
                <a:ea typeface="+mn-lt"/>
                <a:cs typeface="+mn-lt"/>
              </a:rPr>
              <a:t>practise</a:t>
            </a:r>
            <a:r>
              <a:rPr lang="en-US">
                <a:ea typeface="+mn-lt"/>
                <a:cs typeface="+mn-lt"/>
              </a:rPr>
              <a:t> reading aloud to a partner, focusing on flow and natural speech.</a:t>
            </a:r>
            <a:endParaRPr lang="en-US"/>
          </a:p>
          <a:p>
            <a:pPr>
              <a:buFont typeface="Arial"/>
              <a:buChar char="•"/>
            </a:pPr>
            <a:r>
              <a:rPr lang="en-US" b="1">
                <a:ea typeface="+mn-lt"/>
                <a:cs typeface="+mn-lt"/>
              </a:rPr>
              <a:t>Performance reading</a:t>
            </a:r>
            <a:r>
              <a:rPr lang="en-US">
                <a:ea typeface="+mn-lt"/>
                <a:cs typeface="+mn-lt"/>
              </a:rPr>
              <a:t> – Invite pupils to read the extract dramatically, as if narrating Lucy’s adventure</a:t>
            </a:r>
            <a:endParaRPr lang="en-US"/>
          </a:p>
          <a:p>
            <a:pPr marL="0" indent="0">
              <a:buNone/>
            </a:pPr>
            <a:endParaRPr lang="en-US"/>
          </a:p>
        </p:txBody>
      </p:sp>
    </p:spTree>
    <p:extLst>
      <p:ext uri="{BB962C8B-B14F-4D97-AF65-F5344CB8AC3E}">
        <p14:creationId xmlns:p14="http://schemas.microsoft.com/office/powerpoint/2010/main" val="3274345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E723B2-10D3-D34A-7718-564F3E8B2297}"/>
              </a:ext>
            </a:extLst>
          </p:cNvPr>
          <p:cNvSpPr>
            <a:spLocks noGrp="1"/>
          </p:cNvSpPr>
          <p:nvPr>
            <p:ph type="title"/>
          </p:nvPr>
        </p:nvSpPr>
        <p:spPr>
          <a:xfrm>
            <a:off x="1101992" y="701590"/>
            <a:ext cx="9984615" cy="596858"/>
          </a:xfrm>
        </p:spPr>
        <p:txBody>
          <a:bodyPr vert="horz" lIns="91440" tIns="45720" rIns="91440" bIns="45720" rtlCol="0" anchor="ctr">
            <a:normAutofit fontScale="90000"/>
          </a:bodyPr>
          <a:lstStyle/>
          <a:p>
            <a:pPr algn="ctr"/>
            <a:r>
              <a:rPr lang="en-US" sz="2800" kern="1200">
                <a:solidFill>
                  <a:schemeClr val="tx1"/>
                </a:solidFill>
                <a:latin typeface="+mj-lt"/>
                <a:ea typeface="+mj-ea"/>
                <a:cs typeface="+mj-cs"/>
              </a:rPr>
              <a:t>Little Wandle Letters and Sounds </a:t>
            </a:r>
            <a:br>
              <a:rPr lang="en-GB" sz="2800" kern="1200">
                <a:solidFill>
                  <a:schemeClr val="tx1"/>
                </a:solidFill>
                <a:latin typeface="+mj-lt"/>
                <a:ea typeface="+mj-ea"/>
                <a:cs typeface="+mj-cs"/>
              </a:rPr>
            </a:br>
            <a:r>
              <a:rPr lang="en-GB" sz="2800" kern="1200">
                <a:solidFill>
                  <a:schemeClr val="tx1"/>
                </a:solidFill>
                <a:latin typeface="+mj-lt"/>
                <a:ea typeface="+mj-ea"/>
                <a:cs typeface="+mj-cs"/>
              </a:rPr>
              <a:t>Some children may still receive Rapid Catch Up in Year 4, 5 and 6. </a:t>
            </a:r>
            <a:endParaRPr lang="en-US" sz="2800" kern="1200">
              <a:solidFill>
                <a:schemeClr val="tx1"/>
              </a:solidFill>
              <a:latin typeface="+mj-lt"/>
              <a:ea typeface="+mj-ea"/>
              <a:cs typeface="+mj-cs"/>
            </a:endParaRPr>
          </a:p>
        </p:txBody>
      </p:sp>
      <p:pic>
        <p:nvPicPr>
          <p:cNvPr id="4" name="Content Placeholder 3">
            <a:extLst>
              <a:ext uri="{FF2B5EF4-FFF2-40B4-BE49-F238E27FC236}">
                <a16:creationId xmlns:a16="http://schemas.microsoft.com/office/drawing/2014/main" id="{2AC5744C-B1AF-6B77-8E3C-CB235CF99F80}"/>
              </a:ext>
            </a:extLst>
          </p:cNvPr>
          <p:cNvPicPr>
            <a:picLocks noGrp="1" noChangeAspect="1"/>
          </p:cNvPicPr>
          <p:nvPr>
            <p:ph idx="1"/>
          </p:nvPr>
        </p:nvPicPr>
        <p:blipFill>
          <a:blip r:embed="rId2"/>
          <a:stretch>
            <a:fillRect/>
          </a:stretch>
        </p:blipFill>
        <p:spPr>
          <a:xfrm>
            <a:off x="1165834" y="2063117"/>
            <a:ext cx="3193003" cy="2728198"/>
          </a:xfrm>
          <a:prstGeom prst="rect">
            <a:avLst/>
          </a:prstGeom>
        </p:spPr>
      </p:pic>
      <p:sp>
        <p:nvSpPr>
          <p:cNvPr id="5" name="TextBox 4">
            <a:extLst>
              <a:ext uri="{FF2B5EF4-FFF2-40B4-BE49-F238E27FC236}">
                <a16:creationId xmlns:a16="http://schemas.microsoft.com/office/drawing/2014/main" id="{B748CED5-089A-D81F-5AF5-1423A4AEAA49}"/>
              </a:ext>
            </a:extLst>
          </p:cNvPr>
          <p:cNvSpPr txBox="1"/>
          <p:nvPr/>
        </p:nvSpPr>
        <p:spPr>
          <a:xfrm>
            <a:off x="4882896" y="1376763"/>
            <a:ext cx="6015256" cy="4649133"/>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a:t>Little Wandle Letters and Sounds Revised is the fastest-growing, Department for Education-validated phonics </a:t>
            </a:r>
            <a:r>
              <a:rPr lang="en-US" err="1"/>
              <a:t>programme</a:t>
            </a:r>
            <a:r>
              <a:rPr lang="en-US"/>
              <a:t> used by over 5,000 primary schools in the UK and internationally.</a:t>
            </a:r>
          </a:p>
          <a:p>
            <a:pPr indent="-228600">
              <a:lnSpc>
                <a:spcPct val="90000"/>
              </a:lnSpc>
              <a:spcAft>
                <a:spcPts val="600"/>
              </a:spcAft>
              <a:buFont typeface="Arial" panose="020B0604020202020204" pitchFamily="34" charset="0"/>
              <a:buChar char="•"/>
            </a:pPr>
            <a:endParaRPr lang="en-US"/>
          </a:p>
          <a:p>
            <a:pPr indent="-228600">
              <a:lnSpc>
                <a:spcPct val="90000"/>
              </a:lnSpc>
              <a:spcAft>
                <a:spcPts val="600"/>
              </a:spcAft>
              <a:buFont typeface="Arial" panose="020B0604020202020204" pitchFamily="34" charset="0"/>
              <a:buChar char="•"/>
            </a:pPr>
            <a:r>
              <a:rPr lang="en-US"/>
              <a:t>One recent survey revealed that </a:t>
            </a:r>
            <a:r>
              <a:rPr lang="en-US" b="1"/>
              <a:t>over 96%</a:t>
            </a:r>
            <a:r>
              <a:rPr lang="en-US"/>
              <a:t> believed that Little Wandle was having a significant impact on the consistency of practice across their school!</a:t>
            </a:r>
          </a:p>
          <a:p>
            <a:pPr indent="-228600">
              <a:lnSpc>
                <a:spcPct val="90000"/>
              </a:lnSpc>
              <a:spcAft>
                <a:spcPts val="600"/>
              </a:spcAft>
              <a:buFont typeface="Arial" panose="020B0604020202020204" pitchFamily="34" charset="0"/>
              <a:buChar char="•"/>
            </a:pPr>
            <a:endParaRPr lang="en-US" baseline="30000"/>
          </a:p>
          <a:p>
            <a:pPr indent="-228600">
              <a:lnSpc>
                <a:spcPct val="90000"/>
              </a:lnSpc>
              <a:spcAft>
                <a:spcPts val="600"/>
              </a:spcAft>
              <a:buFont typeface="Arial" panose="020B0604020202020204" pitchFamily="34" charset="0"/>
              <a:buChar char="•"/>
            </a:pPr>
            <a:r>
              <a:rPr lang="en-US" b="0" i="0">
                <a:effectLst/>
              </a:rPr>
              <a:t>Children read diverse, engaging, fully decodable books that match the sounds they know</a:t>
            </a:r>
            <a:endParaRPr lang="en-US" baseline="30000"/>
          </a:p>
          <a:p>
            <a:pPr indent="-228600">
              <a:lnSpc>
                <a:spcPct val="90000"/>
              </a:lnSpc>
              <a:spcAft>
                <a:spcPts val="600"/>
              </a:spcAft>
              <a:buFont typeface="Arial" panose="020B0604020202020204" pitchFamily="34" charset="0"/>
              <a:buChar char="•"/>
            </a:pPr>
            <a:endParaRPr lang="en-US" baseline="30000"/>
          </a:p>
          <a:p>
            <a:pPr indent="-228600">
              <a:lnSpc>
                <a:spcPct val="90000"/>
              </a:lnSpc>
              <a:spcAft>
                <a:spcPts val="600"/>
              </a:spcAft>
              <a:buFont typeface="Arial" panose="020B0604020202020204" pitchFamily="34" charset="0"/>
              <a:buChar char="•"/>
            </a:pPr>
            <a:r>
              <a:rPr lang="en-US"/>
              <a:t>Ofsted have identified how the Little Wandle </a:t>
            </a:r>
            <a:r>
              <a:rPr lang="en-US" err="1"/>
              <a:t>programme</a:t>
            </a:r>
            <a:r>
              <a:rPr lang="en-US"/>
              <a:t> has supported schools to develop a love of reading, ensure decodable texts are well-matched to children’s developing phonics knowledge and to ensure that early reading is </a:t>
            </a:r>
            <a:r>
              <a:rPr lang="en-US" err="1"/>
              <a:t>prioritised</a:t>
            </a:r>
            <a:r>
              <a:rPr lang="en-US"/>
              <a:t>, amongst other things!</a:t>
            </a:r>
          </a:p>
        </p:txBody>
      </p:sp>
    </p:spTree>
    <p:extLst>
      <p:ext uri="{BB962C8B-B14F-4D97-AF65-F5344CB8AC3E}">
        <p14:creationId xmlns:p14="http://schemas.microsoft.com/office/powerpoint/2010/main" val="36320377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9BB28C-A1D4-F379-57BC-64D5D9C102B1}"/>
              </a:ext>
            </a:extLst>
          </p:cNvPr>
          <p:cNvSpPr>
            <a:spLocks noGrp="1"/>
          </p:cNvSpPr>
          <p:nvPr>
            <p:ph type="title"/>
          </p:nvPr>
        </p:nvSpPr>
        <p:spPr>
          <a:xfrm>
            <a:off x="688743" y="1317038"/>
            <a:ext cx="3200400" cy="4461163"/>
          </a:xfrm>
        </p:spPr>
        <p:txBody>
          <a:bodyPr>
            <a:normAutofit/>
          </a:bodyPr>
          <a:lstStyle/>
          <a:p>
            <a:r>
              <a:rPr lang="en-GB">
                <a:solidFill>
                  <a:srgbClr val="FFFFFF"/>
                </a:solidFill>
                <a:latin typeface="Sassoon Penpals" panose="02000400000000000000" pitchFamily="50" charset="0"/>
              </a:rPr>
              <a:t>Beyond reading diaries </a:t>
            </a:r>
          </a:p>
        </p:txBody>
      </p:sp>
      <p:sp>
        <p:nvSpPr>
          <p:cNvPr id="16" name="Arc 1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96FFE3FB-92C9-230C-0178-CB6706EB92EA}"/>
              </a:ext>
            </a:extLst>
          </p:cNvPr>
          <p:cNvSpPr>
            <a:spLocks noGrp="1"/>
          </p:cNvSpPr>
          <p:nvPr>
            <p:ph idx="1"/>
          </p:nvPr>
        </p:nvSpPr>
        <p:spPr>
          <a:xfrm>
            <a:off x="4447308" y="591344"/>
            <a:ext cx="6906491" cy="5585619"/>
          </a:xfrm>
        </p:spPr>
        <p:txBody>
          <a:bodyPr anchor="ctr">
            <a:normAutofit lnSpcReduction="10000"/>
          </a:bodyPr>
          <a:lstStyle/>
          <a:p>
            <a:pPr fontAlgn="t">
              <a:buNone/>
            </a:pPr>
            <a:r>
              <a:rPr lang="en-GB" b="1" i="0">
                <a:effectLst/>
                <a:latin typeface="Sassoon Penpals" panose="02000400000000000000" pitchFamily="50" charset="0"/>
              </a:rPr>
              <a:t>This year, we will not be using reading diaries to record reading.</a:t>
            </a:r>
          </a:p>
          <a:p>
            <a:pPr fontAlgn="t">
              <a:buNone/>
            </a:pPr>
            <a:endParaRPr lang="en-GB" b="0" i="0">
              <a:effectLst/>
              <a:latin typeface="Sassoon Penpals" panose="02000400000000000000" pitchFamily="50" charset="0"/>
            </a:endParaRPr>
          </a:p>
          <a:p>
            <a:pPr fontAlgn="t">
              <a:buNone/>
            </a:pPr>
            <a:r>
              <a:rPr lang="en-GB" b="1" i="0">
                <a:effectLst/>
                <a:latin typeface="Sassoon Penpals" panose="02000400000000000000" pitchFamily="50" charset="0"/>
              </a:rPr>
              <a:t>Research suggests that:</a:t>
            </a:r>
            <a:endParaRPr lang="en-GB" b="0" i="0">
              <a:effectLst/>
              <a:latin typeface="Sassoon Penpals" panose="02000400000000000000" pitchFamily="50" charset="0"/>
            </a:endParaRPr>
          </a:p>
          <a:p>
            <a:pPr fontAlgn="t"/>
            <a:r>
              <a:rPr lang="en-GB" b="0" i="0">
                <a:effectLst/>
                <a:latin typeface="Sassoon Penpals" panose="02000400000000000000" pitchFamily="50" charset="0"/>
              </a:rPr>
              <a:t>Reading records can make reading feel like a task rather than an enjoyable activity.</a:t>
            </a:r>
          </a:p>
          <a:p>
            <a:pPr fontAlgn="t"/>
            <a:r>
              <a:rPr lang="en-GB" b="0" i="0">
                <a:effectLst/>
                <a:latin typeface="Sassoon Penpals" panose="02000400000000000000" pitchFamily="50" charset="0"/>
              </a:rPr>
              <a:t>Children may begin to associate reading with pressure or obligation.</a:t>
            </a:r>
            <a:endParaRPr lang="en-GB">
              <a:latin typeface="Sassoon Penpals" panose="02000400000000000000" pitchFamily="50" charset="0"/>
            </a:endParaRPr>
          </a:p>
          <a:p>
            <a:pPr fontAlgn="t"/>
            <a:endParaRPr lang="en-GB" b="0" i="0">
              <a:effectLst/>
              <a:latin typeface="Sassoon Penpals" panose="02000400000000000000" pitchFamily="50" charset="0"/>
            </a:endParaRPr>
          </a:p>
          <a:p>
            <a:pPr fontAlgn="t">
              <a:buNone/>
            </a:pPr>
            <a:r>
              <a:rPr lang="en-GB" b="1" i="0">
                <a:effectLst/>
                <a:latin typeface="Sassoon Penpals" panose="02000400000000000000" pitchFamily="50" charset="0"/>
              </a:rPr>
              <a:t>This does not mean that home reading will stop.</a:t>
            </a:r>
            <a:endParaRPr lang="en-GB" b="1">
              <a:latin typeface="Sassoon Penpals" panose="02000400000000000000" pitchFamily="50" charset="0"/>
            </a:endParaRPr>
          </a:p>
          <a:p>
            <a:pPr fontAlgn="t">
              <a:buNone/>
            </a:pPr>
            <a:r>
              <a:rPr lang="en-GB" b="0" i="0">
                <a:effectLst/>
                <a:latin typeface="Sassoon Penpals" panose="02000400000000000000" pitchFamily="50" charset="0"/>
              </a:rPr>
              <a:t>We still expect children to read at home regularly, with the focus on fostering a lifelong love of reading.</a:t>
            </a:r>
          </a:p>
          <a:p>
            <a:endParaRPr lang="en-GB" sz="1800"/>
          </a:p>
        </p:txBody>
      </p:sp>
    </p:spTree>
    <p:extLst>
      <p:ext uri="{BB962C8B-B14F-4D97-AF65-F5344CB8AC3E}">
        <p14:creationId xmlns:p14="http://schemas.microsoft.com/office/powerpoint/2010/main" val="16165649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14C8A6-30A3-24EF-D2FE-9CC48C703185}"/>
              </a:ext>
            </a:extLst>
          </p:cNvPr>
          <p:cNvSpPr>
            <a:spLocks noGrp="1"/>
          </p:cNvSpPr>
          <p:nvPr>
            <p:ph type="title"/>
          </p:nvPr>
        </p:nvSpPr>
        <p:spPr>
          <a:xfrm>
            <a:off x="1171074" y="1396686"/>
            <a:ext cx="3240506" cy="4064628"/>
          </a:xfrm>
        </p:spPr>
        <p:txBody>
          <a:bodyPr>
            <a:normAutofit/>
          </a:bodyPr>
          <a:lstStyle/>
          <a:p>
            <a:r>
              <a:rPr lang="en-GB">
                <a:solidFill>
                  <a:srgbClr val="FFFFFF"/>
                </a:solidFill>
                <a:latin typeface="Sassoon Penpals" panose="02000400000000000000" pitchFamily="50" charset="0"/>
              </a:rPr>
              <a:t>What now? </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1A066AA-29FC-29E5-A8F1-FCA9F8219A39}"/>
              </a:ext>
            </a:extLst>
          </p:cNvPr>
          <p:cNvSpPr>
            <a:spLocks noGrp="1"/>
          </p:cNvSpPr>
          <p:nvPr>
            <p:ph idx="1"/>
          </p:nvPr>
        </p:nvSpPr>
        <p:spPr>
          <a:xfrm>
            <a:off x="5248275" y="396561"/>
            <a:ext cx="6334125" cy="5065534"/>
          </a:xfrm>
        </p:spPr>
        <p:txBody>
          <a:bodyPr>
            <a:normAutofit fontScale="92500" lnSpcReduction="20000"/>
          </a:bodyPr>
          <a:lstStyle/>
          <a:p>
            <a:r>
              <a:rPr lang="en-GB" sz="3200">
                <a:latin typeface="Sassoon Penpals" panose="02000400000000000000" pitchFamily="50" charset="0"/>
              </a:rPr>
              <a:t>Children should read daily at home to an adult. </a:t>
            </a:r>
          </a:p>
          <a:p>
            <a:endParaRPr lang="en-GB" sz="3200">
              <a:latin typeface="Sassoon Penpals" panose="02000400000000000000" pitchFamily="50" charset="0"/>
            </a:endParaRPr>
          </a:p>
          <a:p>
            <a:r>
              <a:rPr lang="en-GB" sz="3200">
                <a:latin typeface="Sassoon Penpals" panose="02000400000000000000" pitchFamily="50" charset="0"/>
              </a:rPr>
              <a:t>All children will still receive their levelled book and a sharing book from the classroom library. </a:t>
            </a:r>
          </a:p>
          <a:p>
            <a:endParaRPr lang="en-GB" sz="3200">
              <a:latin typeface="Sassoon Penpals" panose="02000400000000000000" pitchFamily="50" charset="0"/>
            </a:endParaRPr>
          </a:p>
          <a:p>
            <a:r>
              <a:rPr lang="en-GB" sz="3200">
                <a:latin typeface="Sassoon Penpals" panose="02000400000000000000" pitchFamily="50" charset="0"/>
              </a:rPr>
              <a:t>Children will share their reading and favourite books/ authors during Book Club in school on Fridays. </a:t>
            </a:r>
          </a:p>
          <a:p>
            <a:endParaRPr lang="en-GB" sz="3200">
              <a:latin typeface="Sassoon Penpals" panose="02000400000000000000" pitchFamily="50" charset="0"/>
            </a:endParaRPr>
          </a:p>
          <a:p>
            <a:r>
              <a:rPr lang="en-GB" sz="3200">
                <a:latin typeface="Sassoon Penpals" panose="02000400000000000000" pitchFamily="50" charset="0"/>
              </a:rPr>
              <a:t>KS2 Children to complete a weekly quiz at home on Oxford Reading Buddy following completion of a book.</a:t>
            </a:r>
          </a:p>
        </p:txBody>
      </p:sp>
    </p:spTree>
    <p:extLst>
      <p:ext uri="{BB962C8B-B14F-4D97-AF65-F5344CB8AC3E}">
        <p14:creationId xmlns:p14="http://schemas.microsoft.com/office/powerpoint/2010/main" val="33600505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DE9F5"/>
        </a:solidFill>
        <a:effectLst/>
      </p:bgPr>
    </p:bg>
    <p:spTree>
      <p:nvGrpSpPr>
        <p:cNvPr id="1" name=""/>
        <p:cNvGrpSpPr/>
        <p:nvPr/>
      </p:nvGrpSpPr>
      <p:grpSpPr>
        <a:xfrm>
          <a:off x="0" y="0"/>
          <a:ext cx="0" cy="0"/>
          <a:chOff x="0" y="0"/>
          <a:chExt cx="0" cy="0"/>
        </a:xfrm>
      </p:grpSpPr>
      <p:sp>
        <p:nvSpPr>
          <p:cNvPr id="10" name="Cloud 9">
            <a:extLst>
              <a:ext uri="{FF2B5EF4-FFF2-40B4-BE49-F238E27FC236}">
                <a16:creationId xmlns:a16="http://schemas.microsoft.com/office/drawing/2014/main" id="{9B2AF25A-3F73-8350-6EF0-6CE6FF5EF475}"/>
              </a:ext>
            </a:extLst>
          </p:cNvPr>
          <p:cNvSpPr/>
          <p:nvPr/>
        </p:nvSpPr>
        <p:spPr>
          <a:xfrm rot="21149106">
            <a:off x="330401" y="195567"/>
            <a:ext cx="4758758" cy="2264172"/>
          </a:xfrm>
          <a:prstGeom prst="cloud">
            <a:avLst/>
          </a:prstGeom>
          <a:solidFill>
            <a:schemeClr val="accent2"/>
          </a:solidFill>
          <a:ln>
            <a:solidFill>
              <a:srgbClr val="E971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a:solidFill>
                  <a:schemeClr val="bg1"/>
                </a:solidFill>
                <a:latin typeface="Sassoon Penpals" panose="02000400000000000000" pitchFamily="50" charset="0"/>
              </a:rPr>
              <a:t>Oxford Reading Buddy </a:t>
            </a:r>
          </a:p>
          <a:p>
            <a:pPr algn="ctr"/>
            <a:r>
              <a:rPr lang="en-GB" sz="2400">
                <a:solidFill>
                  <a:schemeClr val="tx1"/>
                </a:solidFill>
                <a:latin typeface="Sassoon Penpals" panose="02000400000000000000" pitchFamily="50" charset="0"/>
              </a:rPr>
              <a:t>Our school online digital reading service </a:t>
            </a:r>
          </a:p>
        </p:txBody>
      </p:sp>
      <p:pic>
        <p:nvPicPr>
          <p:cNvPr id="4" name="Picture 3">
            <a:extLst>
              <a:ext uri="{FF2B5EF4-FFF2-40B4-BE49-F238E27FC236}">
                <a16:creationId xmlns:a16="http://schemas.microsoft.com/office/drawing/2014/main" id="{825FFAFC-AB60-9291-590C-2BE2054FB588}"/>
              </a:ext>
            </a:extLst>
          </p:cNvPr>
          <p:cNvPicPr>
            <a:picLocks noChangeAspect="1"/>
          </p:cNvPicPr>
          <p:nvPr/>
        </p:nvPicPr>
        <p:blipFill>
          <a:blip r:embed="rId2"/>
          <a:srcRect l="3927" t="3406" r="3292" b="4498"/>
          <a:stretch>
            <a:fillRect/>
          </a:stretch>
        </p:blipFill>
        <p:spPr>
          <a:xfrm>
            <a:off x="457732" y="2573486"/>
            <a:ext cx="4939749" cy="3677478"/>
          </a:xfrm>
          <a:prstGeom prst="rect">
            <a:avLst/>
          </a:prstGeom>
        </p:spPr>
      </p:pic>
      <p:pic>
        <p:nvPicPr>
          <p:cNvPr id="6" name="Picture 5">
            <a:extLst>
              <a:ext uri="{FF2B5EF4-FFF2-40B4-BE49-F238E27FC236}">
                <a16:creationId xmlns:a16="http://schemas.microsoft.com/office/drawing/2014/main" id="{147500F6-21E9-5895-833C-7A1E35A165A3}"/>
              </a:ext>
            </a:extLst>
          </p:cNvPr>
          <p:cNvPicPr>
            <a:picLocks noChangeAspect="1"/>
          </p:cNvPicPr>
          <p:nvPr/>
        </p:nvPicPr>
        <p:blipFill>
          <a:blip r:embed="rId3"/>
          <a:srcRect l="3401" t="2462" r="2490" b="39193"/>
          <a:stretch>
            <a:fillRect/>
          </a:stretch>
        </p:blipFill>
        <p:spPr>
          <a:xfrm>
            <a:off x="6280990" y="367748"/>
            <a:ext cx="5119193" cy="2393452"/>
          </a:xfrm>
          <a:prstGeom prst="rect">
            <a:avLst/>
          </a:prstGeom>
        </p:spPr>
      </p:pic>
      <p:pic>
        <p:nvPicPr>
          <p:cNvPr id="9" name="Picture 8">
            <a:extLst>
              <a:ext uri="{FF2B5EF4-FFF2-40B4-BE49-F238E27FC236}">
                <a16:creationId xmlns:a16="http://schemas.microsoft.com/office/drawing/2014/main" id="{8D84173C-6B4C-547C-E62E-2FD051C97826}"/>
              </a:ext>
            </a:extLst>
          </p:cNvPr>
          <p:cNvPicPr>
            <a:picLocks noChangeAspect="1"/>
          </p:cNvPicPr>
          <p:nvPr/>
        </p:nvPicPr>
        <p:blipFill>
          <a:blip r:embed="rId4"/>
          <a:srcRect l="1231" t="2038" b="2132"/>
          <a:stretch>
            <a:fillRect/>
          </a:stretch>
        </p:blipFill>
        <p:spPr>
          <a:xfrm>
            <a:off x="5652434" y="3031434"/>
            <a:ext cx="5254615" cy="3826565"/>
          </a:xfrm>
          <a:prstGeom prst="rect">
            <a:avLst/>
          </a:prstGeom>
        </p:spPr>
      </p:pic>
    </p:spTree>
    <p:extLst>
      <p:ext uri="{BB962C8B-B14F-4D97-AF65-F5344CB8AC3E}">
        <p14:creationId xmlns:p14="http://schemas.microsoft.com/office/powerpoint/2010/main" val="20747934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AEA153-8B75-18E2-C18E-9B466185318E}"/>
              </a:ext>
            </a:extLst>
          </p:cNvPr>
          <p:cNvSpPr>
            <a:spLocks noGrp="1"/>
          </p:cNvSpPr>
          <p:nvPr>
            <p:ph type="title"/>
          </p:nvPr>
        </p:nvSpPr>
        <p:spPr>
          <a:xfrm>
            <a:off x="143388" y="3752850"/>
            <a:ext cx="3290887" cy="2452687"/>
          </a:xfrm>
        </p:spPr>
        <p:txBody>
          <a:bodyPr anchor="ctr">
            <a:normAutofit/>
          </a:bodyPr>
          <a:lstStyle/>
          <a:p>
            <a:r>
              <a:rPr lang="en-GB" sz="3600">
                <a:latin typeface="Sassoon Penpals" panose="02000400000000000000" pitchFamily="50" charset="0"/>
              </a:rPr>
              <a:t>Reading </a:t>
            </a:r>
            <a:br>
              <a:rPr lang="en-GB" sz="3600">
                <a:latin typeface="Sassoon Penpals" panose="02000400000000000000" pitchFamily="50" charset="0"/>
              </a:rPr>
            </a:br>
            <a:r>
              <a:rPr lang="en-GB" sz="3600">
                <a:latin typeface="Sassoon Penpals" panose="02000400000000000000" pitchFamily="50" charset="0"/>
              </a:rPr>
              <a:t>challenges </a:t>
            </a:r>
          </a:p>
        </p:txBody>
      </p:sp>
      <p:pic>
        <p:nvPicPr>
          <p:cNvPr id="5" name="Picture 4">
            <a:extLst>
              <a:ext uri="{FF2B5EF4-FFF2-40B4-BE49-F238E27FC236}">
                <a16:creationId xmlns:a16="http://schemas.microsoft.com/office/drawing/2014/main" id="{C9BD2260-9FBE-19A5-0150-FF8547FEF195}"/>
              </a:ext>
            </a:extLst>
          </p:cNvPr>
          <p:cNvPicPr>
            <a:picLocks noChangeAspect="1"/>
          </p:cNvPicPr>
          <p:nvPr/>
        </p:nvPicPr>
        <p:blipFill>
          <a:blip r:embed="rId2"/>
          <a:srcRect t="318" b="3825"/>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D5A58C70-33B6-F912-3F74-05C8740C55A4}"/>
              </a:ext>
            </a:extLst>
          </p:cNvPr>
          <p:cNvSpPr>
            <a:spLocks noGrp="1"/>
          </p:cNvSpPr>
          <p:nvPr>
            <p:ph idx="1"/>
          </p:nvPr>
        </p:nvSpPr>
        <p:spPr>
          <a:xfrm>
            <a:off x="2658794" y="3992001"/>
            <a:ext cx="9050601" cy="3105140"/>
          </a:xfrm>
        </p:spPr>
        <p:txBody>
          <a:bodyPr anchor="ctr">
            <a:normAutofit fontScale="92500" lnSpcReduction="20000"/>
          </a:bodyPr>
          <a:lstStyle/>
          <a:p>
            <a:pPr marL="0" indent="0">
              <a:buNone/>
            </a:pPr>
            <a:r>
              <a:rPr lang="en-GB">
                <a:latin typeface="Sassoon Penpals" panose="02000400000000000000" pitchFamily="50" charset="0"/>
              </a:rPr>
              <a:t>This year the children will be able to take part in a series of reading challenges to achieve their Bronze, Silver and Gold Reading Awards. </a:t>
            </a:r>
          </a:p>
          <a:p>
            <a:pPr marL="0" indent="0">
              <a:buNone/>
            </a:pPr>
            <a:endParaRPr lang="en-GB">
              <a:latin typeface="Sassoon Penpals" panose="02000400000000000000" pitchFamily="50" charset="0"/>
            </a:endParaRPr>
          </a:p>
          <a:p>
            <a:pPr marL="0" indent="0">
              <a:buNone/>
            </a:pPr>
            <a:r>
              <a:rPr lang="en-GB">
                <a:latin typeface="Sassoon Penpals" panose="02000400000000000000" pitchFamily="50" charset="0"/>
              </a:rPr>
              <a:t>Children will need to read 5 books per half term to an adult and get their record sheet signed by parents/carers. </a:t>
            </a:r>
          </a:p>
          <a:p>
            <a:pPr marL="0" indent="0">
              <a:buNone/>
            </a:pPr>
            <a:endParaRPr lang="en-GB">
              <a:latin typeface="Sassoon Penpals" panose="02000400000000000000" pitchFamily="50" charset="0"/>
            </a:endParaRPr>
          </a:p>
          <a:p>
            <a:pPr marL="0" indent="0">
              <a:buNone/>
            </a:pPr>
            <a:r>
              <a:rPr lang="en-GB">
                <a:latin typeface="Sassoon Penpals" panose="02000400000000000000" pitchFamily="50" charset="0"/>
              </a:rPr>
              <a:t>The books will need to be a range of genres and represent our diverse community. </a:t>
            </a:r>
          </a:p>
          <a:p>
            <a:pPr marL="0" indent="0">
              <a:buNone/>
            </a:pPr>
            <a:r>
              <a:rPr lang="en-GB">
                <a:latin typeface="Sassoon Penpals" panose="02000400000000000000" pitchFamily="50" charset="0"/>
              </a:rPr>
              <a:t>Ideas can be found on </a:t>
            </a:r>
            <a:r>
              <a:rPr lang="en-GB">
                <a:latin typeface="Sassoon Penpals" panose="02000400000000000000" pitchFamily="50" charset="0"/>
                <a:hlinkClick r:id="rId3"/>
              </a:rPr>
              <a:t>https://www.booksfortopics.com/</a:t>
            </a:r>
            <a:endParaRPr lang="en-GB">
              <a:latin typeface="Sassoon Penpals" panose="02000400000000000000" pitchFamily="50" charset="0"/>
            </a:endParaRPr>
          </a:p>
          <a:p>
            <a:pPr marL="0" indent="0">
              <a:buNone/>
            </a:pPr>
            <a:endParaRPr lang="en-GB" sz="1800"/>
          </a:p>
          <a:p>
            <a:pPr marL="0" indent="0">
              <a:buNone/>
            </a:pPr>
            <a:endParaRPr lang="en-GB" sz="1800"/>
          </a:p>
        </p:txBody>
      </p:sp>
    </p:spTree>
    <p:extLst>
      <p:ext uri="{BB962C8B-B14F-4D97-AF65-F5344CB8AC3E}">
        <p14:creationId xmlns:p14="http://schemas.microsoft.com/office/powerpoint/2010/main" val="9075015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AC9F12D15092D48B90315F7D2341692" ma:contentTypeVersion="19" ma:contentTypeDescription="Create a new document." ma:contentTypeScope="" ma:versionID="2cad32ef98a3b6df55b32a54dd49c142">
  <xsd:schema xmlns:xsd="http://www.w3.org/2001/XMLSchema" xmlns:xs="http://www.w3.org/2001/XMLSchema" xmlns:p="http://schemas.microsoft.com/office/2006/metadata/properties" xmlns:ns2="01834c66-9a36-4070-935e-aaed10784537" xmlns:ns3="4119fd80-9d16-4de6-8493-99609381fa1e" targetNamespace="http://schemas.microsoft.com/office/2006/metadata/properties" ma:root="true" ma:fieldsID="c4a0236cca2c95e92e35fe2ee2d9a7b4" ns2:_="" ns3:_="">
    <xsd:import namespace="01834c66-9a36-4070-935e-aaed10784537"/>
    <xsd:import namespace="4119fd80-9d16-4de6-8493-99609381fa1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834c66-9a36-4070-935e-aaed1078453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c5a5b6d-ef8e-476e-9c9a-2abeb800c6dd}" ma:internalName="TaxCatchAll" ma:showField="CatchAllData" ma:web="01834c66-9a36-4070-935e-aaed10784537">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119fd80-9d16-4de6-8493-99609381fa1e"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90d2865-afbb-45e1-bc9d-52d8a925d6b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01834c66-9a36-4070-935e-aaed10784537" xsi:nil="true"/>
    <lcf76f155ced4ddcb4097134ff3c332f xmlns="4119fd80-9d16-4de6-8493-99609381fa1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DB1F9CF-C6FC-4DE8-AFCA-7DF3247E6A86}">
  <ds:schemaRefs>
    <ds:schemaRef ds:uri="http://schemas.microsoft.com/sharepoint/v3/contenttype/forms"/>
  </ds:schemaRefs>
</ds:datastoreItem>
</file>

<file path=customXml/itemProps2.xml><?xml version="1.0" encoding="utf-8"?>
<ds:datastoreItem xmlns:ds="http://schemas.openxmlformats.org/officeDocument/2006/customXml" ds:itemID="{914204E5-37AC-41A6-BEAE-AF2306F1748A}">
  <ds:schemaRefs>
    <ds:schemaRef ds:uri="01834c66-9a36-4070-935e-aaed10784537"/>
    <ds:schemaRef ds:uri="4119fd80-9d16-4de6-8493-99609381fa1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customXml/itemProps3.xml><?xml version="1.0" encoding="utf-8"?>
<ds:datastoreItem xmlns:ds="http://schemas.openxmlformats.org/officeDocument/2006/customXml" ds:itemID="{76275DE3-CD0F-48EF-8256-6A78B2F53986}">
  <ds:schemaRefs>
    <ds:schemaRef ds:uri="01834c66-9a36-4070-935e-aaed10784537"/>
    <ds:schemaRef ds:uri="4119fd80-9d16-4de6-8493-99609381fa1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16</Slides>
  <Notes>0</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Reading at Harborne Primary School </vt:lpstr>
      <vt:lpstr>The benefits of reading – Booktrust.org.uk </vt:lpstr>
      <vt:lpstr>PowerPoint Presentation</vt:lpstr>
      <vt:lpstr>PowerPoint Presentation</vt:lpstr>
      <vt:lpstr>Reading at Harborne Primary School  </vt:lpstr>
      <vt:lpstr>Reading at  Harborne Primary School  </vt:lpstr>
      <vt:lpstr>PowerPoint Presentation</vt:lpstr>
      <vt:lpstr>Extended read </vt:lpstr>
      <vt:lpstr>Close read </vt:lpstr>
      <vt:lpstr>Fluency Read (1)</vt:lpstr>
      <vt:lpstr>Fluency Read (2)</vt:lpstr>
      <vt:lpstr>Little Wandle Letters and Sounds  Some children may still receive Rapid Catch Up in Year 4, 5 and 6. </vt:lpstr>
      <vt:lpstr>Beyond reading diaries </vt:lpstr>
      <vt:lpstr>What now? </vt:lpstr>
      <vt:lpstr>PowerPoint Presentation</vt:lpstr>
      <vt:lpstr>Reading  challenges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at Harborne Primary School </dc:title>
  <dc:creator>Laura Oakley</dc:creator>
  <cp:revision>1</cp:revision>
  <dcterms:created xsi:type="dcterms:W3CDTF">2026-09-03T12:15:26Z</dcterms:created>
  <dcterms:modified xsi:type="dcterms:W3CDTF">2026-09-15T07:44:32Z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0x010100BAC9F12D15092D48B90315F7D2341692</vt:lpwstr>
  </property>
  <property fmtid="{D5CDD505-2E9C-101B-9397-08002B2CF9AE}" pid="3" name="MediaServiceImageTags">
    <vt:lpwstr/>
  </property>
</Properties>
</file>