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sldIdLst>
    <p:sldId id="256" r:id="rId5"/>
    <p:sldId id="270" r:id="rId6"/>
    <p:sldId id="271" r:id="rId7"/>
    <p:sldId id="272" r:id="rId8"/>
    <p:sldId id="260" r:id="rId9"/>
    <p:sldId id="261" r:id="rId10"/>
    <p:sldId id="273" r:id="rId11"/>
    <p:sldId id="266" r:id="rId12"/>
    <p:sldId id="269" r:id="rId13"/>
    <p:sldId id="275" r:id="rId14"/>
    <p:sldId id="268" r:id="rId15"/>
    <p:sldId id="267" r:id="rId16"/>
    <p:sldId id="264" r:id="rId17"/>
    <p:sldId id="265" r:id="rId18"/>
    <p:sldId id="263" r:id="rId1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00000000-0000-0000-0000-000000000000}" v="3" dt="2026-09-14T12:53:28.296"/>
    <p1510:client id="{7F073533-AB21-4313-AE53-BEDDF69ED553}" v="2" dt="2026-09-14T13:12:59.688"/>
    <p1510:client id="{DCF4566F-55B0-4BAF-89AF-09E497DDCC78}" v="3" dt="2026-09-14T13:30:50.542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3" Type="http://schemas.openxmlformats.org/officeDocument/2006/relationships/customXml" Target="../customXml/item3.xml"/><Relationship Id="rId21" Type="http://schemas.openxmlformats.org/officeDocument/2006/relationships/viewProps" Target="viewProp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microsoft.com/office/2015/10/relationships/revisionInfo" Target="revisionInfo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presProps" Target="pres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microsoft.com/office/2016/11/relationships/changesInfo" Target="changesInfos/changesInfo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tableStyles" Target="tableStyle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theme" Target="theme/theme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Laura Oakley" userId="70caa953-f6a7-46db-9d2b-a8d461f7d8ee" providerId="ADAL" clId="{3575D7F2-02F6-4B9D-B417-DC46486B0D31}"/>
    <pc:docChg chg="custSel delSld modSld">
      <pc:chgData name="Laura Oakley" userId="70caa953-f6a7-46db-9d2b-a8d461f7d8ee" providerId="ADAL" clId="{3575D7F2-02F6-4B9D-B417-DC46486B0D31}" dt="2026-09-05T06:26:02.813" v="95" actId="2696"/>
      <pc:docMkLst>
        <pc:docMk/>
      </pc:docMkLst>
      <pc:sldChg chg="modSp mod">
        <pc:chgData name="Laura Oakley" userId="70caa953-f6a7-46db-9d2b-a8d461f7d8ee" providerId="ADAL" clId="{3575D7F2-02F6-4B9D-B417-DC46486B0D31}" dt="2026-09-05T06:25:05.295" v="7" actId="1076"/>
        <pc:sldMkLst>
          <pc:docMk/>
          <pc:sldMk cId="3220131064" sldId="256"/>
        </pc:sldMkLst>
        <pc:spChg chg="mod">
          <ac:chgData name="Laura Oakley" userId="70caa953-f6a7-46db-9d2b-a8d461f7d8ee" providerId="ADAL" clId="{3575D7F2-02F6-4B9D-B417-DC46486B0D31}" dt="2026-09-05T06:25:05.295" v="7" actId="1076"/>
          <ac:spMkLst>
            <pc:docMk/>
            <pc:sldMk cId="3220131064" sldId="256"/>
            <ac:spMk id="2" creationId="{E9527AA2-DC77-5736-CC6A-C241F0A0D087}"/>
          </ac:spMkLst>
        </pc:spChg>
      </pc:sldChg>
      <pc:sldChg chg="modSp mod">
        <pc:chgData name="Laura Oakley" userId="70caa953-f6a7-46db-9d2b-a8d461f7d8ee" providerId="ADAL" clId="{3575D7F2-02F6-4B9D-B417-DC46486B0D31}" dt="2026-09-05T06:25:54.866" v="94" actId="20577"/>
        <pc:sldMkLst>
          <pc:docMk/>
          <pc:sldMk cId="3360050522" sldId="265"/>
        </pc:sldMkLst>
        <pc:spChg chg="mod">
          <ac:chgData name="Laura Oakley" userId="70caa953-f6a7-46db-9d2b-a8d461f7d8ee" providerId="ADAL" clId="{3575D7F2-02F6-4B9D-B417-DC46486B0D31}" dt="2026-09-05T06:25:54.866" v="94" actId="20577"/>
          <ac:spMkLst>
            <pc:docMk/>
            <pc:sldMk cId="3360050522" sldId="265"/>
            <ac:spMk id="3" creationId="{D1A066AA-29FC-29E5-A8F1-FCA9F8219A39}"/>
          </ac:spMkLst>
        </pc:spChg>
      </pc:sldChg>
    </pc:docChg>
  </pc:docChgLst>
  <pc:docChgLst>
    <pc:chgData name="Tamsin O'Brien" userId="ce7f1c07-db6d-4954-af60-306654209a16" providerId="ADAL" clId="{F240F00F-0FDD-4E96-A311-D6BA5C7236B3}"/>
    <pc:docChg chg="modSld">
      <pc:chgData name="Tamsin O'Brien" userId="ce7f1c07-db6d-4954-af60-306654209a16" providerId="ADAL" clId="{F240F00F-0FDD-4E96-A311-D6BA5C7236B3}" dt="2026-09-14T13:12:59.688" v="1" actId="20577"/>
      <pc:docMkLst>
        <pc:docMk/>
      </pc:docMkLst>
      <pc:sldChg chg="modSp mod">
        <pc:chgData name="Tamsin O'Brien" userId="ce7f1c07-db6d-4954-af60-306654209a16" providerId="ADAL" clId="{F240F00F-0FDD-4E96-A311-D6BA5C7236B3}" dt="2026-09-14T13:12:59.688" v="1" actId="20577"/>
        <pc:sldMkLst>
          <pc:docMk/>
          <pc:sldMk cId="230689782" sldId="260"/>
        </pc:sldMkLst>
        <pc:spChg chg="mod">
          <ac:chgData name="Tamsin O'Brien" userId="ce7f1c07-db6d-4954-af60-306654209a16" providerId="ADAL" clId="{F240F00F-0FDD-4E96-A311-D6BA5C7236B3}" dt="2026-09-14T13:12:59.688" v="1" actId="20577"/>
          <ac:spMkLst>
            <pc:docMk/>
            <pc:sldMk cId="230689782" sldId="260"/>
            <ac:spMk id="4099" creationId="{00000000-0000-0000-0000-000000000000}"/>
          </ac:spMkLst>
        </pc:spChg>
      </pc:sldChg>
    </pc:docChg>
  </pc:docChgLst>
  <pc:docChgLst>
    <pc:chgData name="Tamsin O'Brien" userId="S::t.obrien@harborne.bham.sch.uk::ce7f1c07-db6d-4954-af60-306654209a16" providerId="AD" clId="Web-{00000000-0000-0000-0000-000000000000}"/>
    <pc:docChg chg="modSld">
      <pc:chgData name="Tamsin O'Brien" userId="S::t.obrien@harborne.bham.sch.uk::ce7f1c07-db6d-4954-af60-306654209a16" providerId="AD" clId="Web-{00000000-0000-0000-0000-000000000000}" dt="2026-09-14T12:53:28.296" v="2" actId="20577"/>
      <pc:docMkLst>
        <pc:docMk/>
      </pc:docMkLst>
      <pc:sldChg chg="modSp">
        <pc:chgData name="Tamsin O'Brien" userId="S::t.obrien@harborne.bham.sch.uk::ce7f1c07-db6d-4954-af60-306654209a16" providerId="AD" clId="Web-{00000000-0000-0000-0000-000000000000}" dt="2026-09-14T12:53:28.296" v="2" actId="20577"/>
        <pc:sldMkLst>
          <pc:docMk/>
          <pc:sldMk cId="80849396" sldId="273"/>
        </pc:sldMkLst>
        <pc:spChg chg="mod">
          <ac:chgData name="Tamsin O'Brien" userId="S::t.obrien@harborne.bham.sch.uk::ce7f1c07-db6d-4954-af60-306654209a16" providerId="AD" clId="Web-{00000000-0000-0000-0000-000000000000}" dt="2026-09-14T12:53:28.296" v="2" actId="20577"/>
          <ac:spMkLst>
            <pc:docMk/>
            <pc:sldMk cId="80849396" sldId="273"/>
            <ac:spMk id="3" creationId="{730CF6DD-DF16-0AF5-8644-E0CD9D0C1779}"/>
          </ac:spMkLst>
        </pc:spChg>
      </pc:sldChg>
    </pc:docChg>
  </pc:docChgLst>
  <pc:docChgLst>
    <pc:chgData name="Laura Oakley" userId="70caa953-f6a7-46db-9d2b-a8d461f7d8ee" providerId="ADAL" clId="{B81924FE-256D-48DE-A334-4D45791B6DAC}"/>
    <pc:docChg chg="custSel modSld">
      <pc:chgData name="Laura Oakley" userId="70caa953-f6a7-46db-9d2b-a8d461f7d8ee" providerId="ADAL" clId="{B81924FE-256D-48DE-A334-4D45791B6DAC}" dt="2026-09-14T13:30:50.542" v="1" actId="27636"/>
      <pc:docMkLst>
        <pc:docMk/>
      </pc:docMkLst>
      <pc:sldChg chg="modSp mod">
        <pc:chgData name="Laura Oakley" userId="70caa953-f6a7-46db-9d2b-a8d461f7d8ee" providerId="ADAL" clId="{B81924FE-256D-48DE-A334-4D45791B6DAC}" dt="2026-09-14T13:30:50.542" v="1" actId="27636"/>
        <pc:sldMkLst>
          <pc:docMk/>
          <pc:sldMk cId="907501557" sldId="263"/>
        </pc:sldMkLst>
        <pc:spChg chg="mod">
          <ac:chgData name="Laura Oakley" userId="70caa953-f6a7-46db-9d2b-a8d461f7d8ee" providerId="ADAL" clId="{B81924FE-256D-48DE-A334-4D45791B6DAC}" dt="2026-09-14T13:30:50.542" v="1" actId="27636"/>
          <ac:spMkLst>
            <pc:docMk/>
            <pc:sldMk cId="907501557" sldId="263"/>
            <ac:spMk id="3" creationId="{D5A58C70-33B6-F912-3F74-05C8740C55A4}"/>
          </ac:spMkLst>
        </pc:spChg>
      </pc:sldChg>
      <pc:sldChg chg="modSp mod">
        <pc:chgData name="Laura Oakley" userId="70caa953-f6a7-46db-9d2b-a8d461f7d8ee" providerId="ADAL" clId="{B81924FE-256D-48DE-A334-4D45791B6DAC}" dt="2026-09-14T13:30:50.526" v="0" actId="27636"/>
        <pc:sldMkLst>
          <pc:docMk/>
          <pc:sldMk cId="3360050522" sldId="265"/>
        </pc:sldMkLst>
        <pc:spChg chg="mod">
          <ac:chgData name="Laura Oakley" userId="70caa953-f6a7-46db-9d2b-a8d461f7d8ee" providerId="ADAL" clId="{B81924FE-256D-48DE-A334-4D45791B6DAC}" dt="2026-09-14T13:30:50.526" v="0" actId="27636"/>
          <ac:spMkLst>
            <pc:docMk/>
            <pc:sldMk cId="3360050522" sldId="265"/>
            <ac:spMk id="3" creationId="{D1A066AA-29FC-29E5-A8F1-FCA9F8219A39}"/>
          </ac:spMkLst>
        </pc:sp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029DB3B-1F5D-8429-80B7-05BE0F806B7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0B9057FE-3C60-ECE0-EF4D-F045028BD78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586468C-06DC-5728-8AC2-0C993C7E534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AB1779-F7CF-4C54-9488-060048AF0F35}" type="datetimeFigureOut">
              <a:rPr lang="en-GB" smtClean="0"/>
              <a:t>14/09/2026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D4CA531-0433-DA11-45BC-BC3A44C9E02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FE97D98-A88A-2668-F258-AA901886890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C3DE12-A2A8-4B4D-BC31-5E16DDC819E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0248849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3ED8B23-D1B8-9C62-05A4-D3DAE0A0C6C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E00C185-D19D-B1F7-8576-A522EA72D6A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1777274-9E54-A7D2-4BB9-EB4369E4DAB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AB1779-F7CF-4C54-9488-060048AF0F35}" type="datetimeFigureOut">
              <a:rPr lang="en-GB" smtClean="0"/>
              <a:t>14/09/2026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C61F427-7788-FB78-6816-FE5CF908ADB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49A6AA8-FEC8-7A30-AFBD-804CE11322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C3DE12-A2A8-4B4D-BC31-5E16DDC819E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8418242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BADE7AB-D3E5-5C3E-DB6B-B0FA5E3B7CC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3EF61AF-D3DA-C22A-1BF4-E443B7B92F3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4EA1E3D-64F8-F30B-D790-C0F1FCE89B8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AB1779-F7CF-4C54-9488-060048AF0F35}" type="datetimeFigureOut">
              <a:rPr lang="en-GB" smtClean="0"/>
              <a:t>14/09/2026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00ECA2E-71A1-5F70-2F73-A9636D8FF9E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CF042AB-57B3-212B-3EB7-4C0732086AF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C3DE12-A2A8-4B4D-BC31-5E16DDC819E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5744770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9D3BBE3-9FA1-FD39-F21D-E098337D101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3C36E13-B221-0C98-ED0E-E072595085F5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71BBA7D9-2DD1-147B-B5B9-AF2B7D2D4D5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4BEC3BA-6B7B-6ABE-EDD0-3E0934F5421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AB1779-F7CF-4C54-9488-060048AF0F35}" type="datetimeFigureOut">
              <a:rPr lang="en-GB" smtClean="0"/>
              <a:t>14/09/2026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6343459-1705-6A2A-9D5C-9C4503A81A2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1B99E83-8DAE-1B68-4BD6-532F5FD1512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C3DE12-A2A8-4B4D-BC31-5E16DDC819E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764282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F494ED7-25CA-8967-97B6-7F49AF20E21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82635AD-3D88-3484-903B-B6D4EE710F8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0C0E0FF-590A-905F-7406-18F0E852FEA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9DC1E6B5-D4E3-F329-33F6-4B0DE262FA6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8DE989C5-35DE-5EB7-E2B1-C11A1CE3022F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358A73EB-F59D-E4DC-FF9E-A503D45E2FA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AB1779-F7CF-4C54-9488-060048AF0F35}" type="datetimeFigureOut">
              <a:rPr lang="en-GB" smtClean="0"/>
              <a:t>14/09/2026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55E60487-25A9-A1E5-CD1A-67E25DF8FFC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012AE81D-22B3-685E-3BC6-67285DD50FE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C3DE12-A2A8-4B4D-BC31-5E16DDC819E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5099785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2084D4B-2A5F-2CC5-03FC-86D211A337A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31DCCC9F-3939-719D-D319-4BA0D229F1A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AB1779-F7CF-4C54-9488-060048AF0F35}" type="datetimeFigureOut">
              <a:rPr lang="en-GB" smtClean="0"/>
              <a:t>14/09/2026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FD7D724A-5DF5-454B-56DE-091ADF5B3A6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DC06991-8807-A94B-69D0-FD66B56CA9D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C3DE12-A2A8-4B4D-BC31-5E16DDC819E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7658730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EF544CE7-66B0-AF5A-6BF3-2303183248C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AB1779-F7CF-4C54-9488-060048AF0F35}" type="datetimeFigureOut">
              <a:rPr lang="en-GB" smtClean="0"/>
              <a:t>14/09/2026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8F2F7B43-3F6A-7DD0-85B5-34AFF5A1338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8AEAB0C-7E63-FD21-ED4D-6151DEB9BBA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C3DE12-A2A8-4B4D-BC31-5E16DDC819E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408275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D8B494A-2916-E8BC-6370-40556C59C3A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DE99ACF-DAC6-98B0-FF51-24CDD1A0EBE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0CCB503-22DF-F1B3-1754-8A3D9B11E3C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6E9702A-0585-A778-8C7D-8120F4F157C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AB1779-F7CF-4C54-9488-060048AF0F35}" type="datetimeFigureOut">
              <a:rPr lang="en-GB" smtClean="0"/>
              <a:t>14/09/2026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ADD46CD-9F7A-B2F9-5BC2-EEFD1022C9A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54062B8-D9F0-6BD7-5ED7-55667642807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C3DE12-A2A8-4B4D-BC31-5E16DDC819E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2482694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D173262-46E5-2ACF-BDB1-FACCFAF4459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025BFAFA-351E-8291-79B2-CDC5632324D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0927EBD-E8DD-2F0F-FAAF-E6AD8D8B64B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33432CD-FDF0-C72F-5BAA-4037FC25BA5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AB1779-F7CF-4C54-9488-060048AF0F35}" type="datetimeFigureOut">
              <a:rPr lang="en-GB" smtClean="0"/>
              <a:t>14/09/2026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6C67555-903D-0D85-E46E-B8BCFC20E6D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257D84F-5DF9-7FB0-248A-E9087DDBBF7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C3DE12-A2A8-4B4D-BC31-5E16DDC819E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770691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BEEA186-0CD6-7A0D-ECCB-CA48322ED1A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097A4A19-C8D4-49A7-822C-F5587ECD6D6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56C700D-1BFB-AC53-4737-B37D8AC53F3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AB1779-F7CF-4C54-9488-060048AF0F35}" type="datetimeFigureOut">
              <a:rPr lang="en-GB" smtClean="0"/>
              <a:t>14/09/2026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B2BF891-D8DE-2127-A554-BF8E46BC7E1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02BB5A6-DBCF-45CC-CDFA-410CBE53FFF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C3DE12-A2A8-4B4D-BC31-5E16DDC819E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0713767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05511EE1-FE7F-81F4-2B0E-8B2DFCC86EDE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1DB8896-EEC0-B995-21AA-E38A3009C2E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470C08A-6587-8C37-4A68-420F095ED46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AB1779-F7CF-4C54-9488-060048AF0F35}" type="datetimeFigureOut">
              <a:rPr lang="en-GB" smtClean="0"/>
              <a:t>14/09/2026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577B464-96A2-D737-7D76-8D340D84C2C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A113B7-7DB2-48F4-4E46-A952744E2F2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C3DE12-A2A8-4B4D-BC31-5E16DDC819E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222126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71367853-808A-75C1-AD68-007948672D7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F79E29E-92D2-B6ED-C510-0364461302E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92F1547-652B-19C5-73B3-538FDE96AF8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8FAB1779-F7CF-4C54-9488-060048AF0F35}" type="datetimeFigureOut">
              <a:rPr lang="en-GB" smtClean="0"/>
              <a:t>14/09/2026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67E6D61-B47D-3CF5-A492-49269B403EF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1600F9B-03A6-C166-05DA-64FD36EBC3E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CCC3DE12-A2A8-4B4D-BC31-5E16DDC819E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7464920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google.com/goto?url=CAESYwHrOzAVRjQso_09TaeoImR198Fty3hrlM-jYxl4hipN1Zkfni5h9Aax4rb8eWXqP5_VwvxOxMYXp3g7xN2xIw3hBQVQlk3VY7tqyMzo8PCJp0i7pNdxYYJx3AQSRB9LAGIE7Q" TargetMode="Externa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hyperlink" Target="https://www.littlewandle.org.uk/resources/for-parents/#tabnametabBooksComingHome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littlewandle.org.uk/resources/for-parents/#tabnametabBooksComingHome" TargetMode="External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littlewandle.org.uk/resources/for-parents/#tabnametabSupportForPhonics" TargetMode="External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littlewandle.org.uk/resources/for-parents/#tabnametabHowWeTeach" TargetMode="External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booksfortopics.com/" TargetMode="External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521C4EA8-6B83-4338-913D-D75D3C4F34D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1999" cy="685736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E9527AA2-DC77-5736-CC6A-C241F0A0D08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51717" y="319148"/>
            <a:ext cx="3124151" cy="3736540"/>
          </a:xfrm>
        </p:spPr>
        <p:txBody>
          <a:bodyPr>
            <a:normAutofit fontScale="90000"/>
          </a:bodyPr>
          <a:lstStyle/>
          <a:p>
            <a:pPr algn="l"/>
            <a:r>
              <a:rPr lang="en-GB" sz="5400">
                <a:latin typeface="Sassoon Penpals" panose="02000400000000000000" pitchFamily="50" charset="0"/>
              </a:rPr>
              <a:t>Early Reading at Harborne Primary School 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CF1FC03-FFC2-4D35-558E-F448DC02793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486898" y="4286895"/>
            <a:ext cx="3124151" cy="1035781"/>
          </a:xfrm>
        </p:spPr>
        <p:txBody>
          <a:bodyPr>
            <a:normAutofit/>
          </a:bodyPr>
          <a:lstStyle/>
          <a:p>
            <a:pPr algn="l"/>
            <a:r>
              <a:rPr lang="en-GB">
                <a:latin typeface="Sassoon Penpals" panose="02000400000000000000" pitchFamily="50" charset="0"/>
              </a:rPr>
              <a:t>September 2026</a:t>
            </a:r>
          </a:p>
        </p:txBody>
      </p:sp>
      <p:grpSp>
        <p:nvGrpSpPr>
          <p:cNvPr id="12" name="Group 11">
            <a:extLst>
              <a:ext uri="{FF2B5EF4-FFF2-40B4-BE49-F238E27FC236}">
                <a16:creationId xmlns:a16="http://schemas.microsoft.com/office/drawing/2014/main" id="{3AF6A671-C637-4547-85F4-51B6D188139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9416432" y="1"/>
            <a:ext cx="2446384" cy="5777808"/>
            <a:chOff x="329184" y="1"/>
            <a:chExt cx="524256" cy="5777808"/>
          </a:xfrm>
        </p:grpSpPr>
        <p:cxnSp>
          <p:nvCxnSpPr>
            <p:cNvPr id="13" name="Straight Connector 12">
              <a:extLst>
                <a:ext uri="{FF2B5EF4-FFF2-40B4-BE49-F238E27FC236}">
                  <a16:creationId xmlns:a16="http://schemas.microsoft.com/office/drawing/2014/main" id="{C575CF26-3D3C-4C5A-A2B7-00432016EF6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329184" y="5777809"/>
              <a:ext cx="521208" cy="0"/>
            </a:xfrm>
            <a:prstGeom prst="line">
              <a:avLst/>
            </a:prstGeom>
            <a:ln w="152400">
              <a:solidFill>
                <a:schemeClr val="accent4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4" name="Rectangle 13">
              <a:extLst>
                <a:ext uri="{FF2B5EF4-FFF2-40B4-BE49-F238E27FC236}">
                  <a16:creationId xmlns:a16="http://schemas.microsoft.com/office/drawing/2014/main" id="{99413ED5-9ED4-4772-BCE4-2BCAE6B12E3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29184" y="1"/>
              <a:ext cx="524256" cy="5532119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6" name="Rectangle 15">
            <a:extLst>
              <a:ext uri="{FF2B5EF4-FFF2-40B4-BE49-F238E27FC236}">
                <a16:creationId xmlns:a16="http://schemas.microsoft.com/office/drawing/2014/main" id="{04357C93-F0CB-4A1C-8F77-4E906378981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821084" y="679731"/>
            <a:ext cx="7682293" cy="5662878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139700" dist="127000" dir="5400000" algn="t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11109637-7508-F648-AC55-DCA2B46F3D3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041063" y="1567873"/>
            <a:ext cx="3383280" cy="3417454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513F8758-F1DC-FADD-A7B9-3E0216582F1A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" t="14157" r="945" b="9213"/>
          <a:stretch/>
        </p:blipFill>
        <p:spPr>
          <a:xfrm>
            <a:off x="7812357" y="2187418"/>
            <a:ext cx="3383280" cy="2617368"/>
          </a:xfrm>
          <a:prstGeom prst="rect">
            <a:avLst/>
          </a:prstGeom>
        </p:spPr>
      </p:pic>
      <p:sp>
        <p:nvSpPr>
          <p:cNvPr id="6" name="AutoShape 2" descr="Letters and Sounds">
            <a:extLst>
              <a:ext uri="{FF2B5EF4-FFF2-40B4-BE49-F238E27FC236}">
                <a16:creationId xmlns:a16="http://schemas.microsoft.com/office/drawing/2014/main" id="{940BCD0F-1D94-67A6-AB4E-FB001D71CA12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5943600" y="32766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" name="AutoShape 4" descr="Letters and Sounds">
            <a:extLst>
              <a:ext uri="{FF2B5EF4-FFF2-40B4-BE49-F238E27FC236}">
                <a16:creationId xmlns:a16="http://schemas.microsoft.com/office/drawing/2014/main" id="{8C6EE715-DE50-1FF4-5BCD-A8A6BC3F4BE6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6096000" y="34290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8" name="AutoShape 6" descr="Letters and Sounds">
            <a:extLst>
              <a:ext uri="{FF2B5EF4-FFF2-40B4-BE49-F238E27FC236}">
                <a16:creationId xmlns:a16="http://schemas.microsoft.com/office/drawing/2014/main" id="{7E4EA0BE-0741-5BDC-8A25-5BAC3DDF0179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6248400" y="35814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15" name="Picture 14">
            <a:extLst>
              <a:ext uri="{FF2B5EF4-FFF2-40B4-BE49-F238E27FC236}">
                <a16:creationId xmlns:a16="http://schemas.microsoft.com/office/drawing/2014/main" id="{83F7ABFF-3DCF-2523-A1E5-7C224D394C1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86692" y="4936792"/>
            <a:ext cx="1968603" cy="16820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201310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1E66432-9485-DCCB-7EB1-96D1978653E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The benefits of reading – Booktrust.org.uk </a:t>
            </a:r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62944B57-CCA6-515B-AAFD-30E296A06D9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721982" y="1466850"/>
            <a:ext cx="10412743" cy="49107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5483577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52131297-3903-520B-7298-003255F3432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209469" y="1011448"/>
            <a:ext cx="4624986" cy="5117324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E46B45AC-435E-A219-38F1-5B085D77233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29058" y="935525"/>
            <a:ext cx="5643203" cy="51932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9773023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B22EE1EF-B232-F75D-D8FF-750F9F36C21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46175" y="129222"/>
            <a:ext cx="9899650" cy="65995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3989347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4104" name="Rectangle 4103">
            <a:extLst>
              <a:ext uri="{FF2B5EF4-FFF2-40B4-BE49-F238E27FC236}">
                <a16:creationId xmlns:a16="http://schemas.microsoft.com/office/drawing/2014/main" id="{907EF6B7-1338-4443-8C46-6A318D952DF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8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106" name="Freeform: Shape 4105">
            <a:extLst>
              <a:ext uri="{FF2B5EF4-FFF2-40B4-BE49-F238E27FC236}">
                <a16:creationId xmlns:a16="http://schemas.microsoft.com/office/drawing/2014/main" id="{DAAE4CDD-124C-4DCF-9584-B6033B545DD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4167271" cy="6858000"/>
          </a:xfrm>
          <a:custGeom>
            <a:avLst/>
            <a:gdLst>
              <a:gd name="connsiteX0" fmla="*/ 0 w 4167271"/>
              <a:gd name="connsiteY0" fmla="*/ 0 h 6858000"/>
              <a:gd name="connsiteX1" fmla="*/ 2259550 w 4167271"/>
              <a:gd name="connsiteY1" fmla="*/ 0 h 6858000"/>
              <a:gd name="connsiteX2" fmla="*/ 2387803 w 4167271"/>
              <a:gd name="connsiteY2" fmla="*/ 82222 h 6858000"/>
              <a:gd name="connsiteX3" fmla="*/ 4167271 w 4167271"/>
              <a:gd name="connsiteY3" fmla="*/ 3429000 h 6858000"/>
              <a:gd name="connsiteX4" fmla="*/ 2387803 w 4167271"/>
              <a:gd name="connsiteY4" fmla="*/ 6775779 h 6858000"/>
              <a:gd name="connsiteX5" fmla="*/ 2259550 w 4167271"/>
              <a:gd name="connsiteY5" fmla="*/ 6858000 h 6858000"/>
              <a:gd name="connsiteX6" fmla="*/ 0 w 4167271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167271" h="6858000">
                <a:moveTo>
                  <a:pt x="0" y="0"/>
                </a:moveTo>
                <a:lnTo>
                  <a:pt x="2259550" y="0"/>
                </a:lnTo>
                <a:lnTo>
                  <a:pt x="2387803" y="82222"/>
                </a:lnTo>
                <a:cubicBezTo>
                  <a:pt x="3461407" y="807534"/>
                  <a:pt x="4167271" y="2035835"/>
                  <a:pt x="4167271" y="3429000"/>
                </a:cubicBezTo>
                <a:cubicBezTo>
                  <a:pt x="4167271" y="4822165"/>
                  <a:pt x="3461407" y="6050467"/>
                  <a:pt x="2387803" y="6775779"/>
                </a:cubicBezTo>
                <a:lnTo>
                  <a:pt x="2259550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098" name="Rectangle 2"/>
          <p:cNvSpPr>
            <a:spLocks noGrp="1" noChangeArrowheads="1"/>
          </p:cNvSpPr>
          <p:nvPr>
            <p:ph type="ctrTitle"/>
          </p:nvPr>
        </p:nvSpPr>
        <p:spPr>
          <a:xfrm>
            <a:off x="686834" y="1153572"/>
            <a:ext cx="3200400" cy="4461163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algn="l"/>
            <a:r>
              <a:rPr lang="en-US" altLang="en-US" sz="4400" kern="120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Reading at Harborne Primary School</a:t>
            </a:r>
            <a:br>
              <a:rPr lang="en-US" altLang="en-US" sz="4400" kern="1200">
                <a:solidFill>
                  <a:srgbClr val="FFFFFF"/>
                </a:solidFill>
                <a:latin typeface="+mj-lt"/>
                <a:ea typeface="+mj-ea"/>
                <a:cs typeface="+mj-cs"/>
              </a:rPr>
            </a:br>
            <a:r>
              <a:rPr lang="en-US" altLang="en-US" sz="4400" kern="120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 </a:t>
            </a:r>
          </a:p>
        </p:txBody>
      </p:sp>
      <p:sp>
        <p:nvSpPr>
          <p:cNvPr id="4108" name="Arc 4107">
            <a:extLst>
              <a:ext uri="{FF2B5EF4-FFF2-40B4-BE49-F238E27FC236}">
                <a16:creationId xmlns:a16="http://schemas.microsoft.com/office/drawing/2014/main" id="{081E4A58-353D-44AE-B2FC-2A74E2E400F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V="1">
            <a:off x="7550402" y="2455479"/>
            <a:ext cx="4083433" cy="4083433"/>
          </a:xfrm>
          <a:prstGeom prst="arc">
            <a:avLst/>
          </a:prstGeom>
          <a:ln w="127000" cap="rnd">
            <a:solidFill>
              <a:schemeClr val="accent4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4447308" y="591344"/>
            <a:ext cx="6906491" cy="5585619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indent="-228600" algn="l">
              <a:buFont typeface="Arial" panose="020B0604020202020204" pitchFamily="34" charset="0"/>
              <a:buChar char="•"/>
            </a:pPr>
            <a:r>
              <a:rPr lang="en-US" altLang="en-US"/>
              <a:t>At Harborne Primary school we use a fluency</a:t>
            </a:r>
            <a:r>
              <a:rPr lang="en-GB" altLang="en-US"/>
              <a:t> first  </a:t>
            </a:r>
            <a:r>
              <a:rPr lang="en-US" altLang="en-US"/>
              <a:t> approach to all of our reading. </a:t>
            </a:r>
          </a:p>
          <a:p>
            <a:pPr marL="342900" indent="-228600" algn="l">
              <a:buFont typeface="Arial" panose="020B0604020202020204" pitchFamily="34" charset="0"/>
              <a:buChar char="•"/>
            </a:pPr>
            <a:r>
              <a:rPr lang="en-US" altLang="en-US"/>
              <a:t>EYFS/KS1 Phonics – Little Wandle</a:t>
            </a:r>
            <a:r>
              <a:rPr lang="en-GB" altLang="en-US"/>
              <a:t> Phonics </a:t>
            </a:r>
            <a:endParaRPr lang="en-US" altLang="en-US"/>
          </a:p>
          <a:p>
            <a:pPr marL="342900" indent="-228600" algn="l">
              <a:buFont typeface="Arial" panose="020B0604020202020204" pitchFamily="34" charset="0"/>
              <a:buChar char="•"/>
            </a:pPr>
            <a:r>
              <a:rPr lang="en-US" altLang="en-US"/>
              <a:t>KS2 Reading – Whole class Reading </a:t>
            </a:r>
          </a:p>
          <a:p>
            <a:pPr marL="114300" algn="l"/>
            <a:r>
              <a:rPr lang="en-US" altLang="en-US"/>
              <a:t>Fluency Approach</a:t>
            </a:r>
          </a:p>
          <a:p>
            <a:pPr indent="-228600" algn="l">
              <a:buFont typeface="Arial" panose="020B0604020202020204" pitchFamily="34" charset="0"/>
              <a:buChar char="•"/>
            </a:pPr>
            <a:endParaRPr lang="en-US" altLang="en-US"/>
          </a:p>
          <a:p>
            <a:pPr indent="-228600" algn="l">
              <a:buFont typeface="Arial" panose="020B0604020202020204" pitchFamily="34" charset="0"/>
              <a:buChar char="•"/>
            </a:pPr>
            <a:r>
              <a:rPr lang="en-US"/>
              <a:t>A fluent reader is one who can accurately and automatically decode words.</a:t>
            </a:r>
          </a:p>
          <a:p>
            <a:pPr indent="-228600" algn="l">
              <a:buFont typeface="Arial" panose="020B0604020202020204" pitchFamily="34" charset="0"/>
              <a:buChar char="•"/>
            </a:pPr>
            <a:endParaRPr lang="en-US" altLang="en-US"/>
          </a:p>
          <a:p>
            <a:pPr indent="-228600" algn="l">
              <a:buFont typeface="Arial" panose="020B0604020202020204" pitchFamily="34" charset="0"/>
              <a:buChar char="•"/>
            </a:pPr>
            <a:r>
              <a:rPr lang="en-US"/>
              <a:t>“Reading fluency is the essential bridge that connects basic word decoding to deep text comprehension.” Tim Rasinski</a:t>
            </a:r>
            <a:endParaRPr lang="en-US" altLang="en-US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089FAE03-C7F5-F175-D940-6869B01B44E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422358" y="2029756"/>
            <a:ext cx="1769642" cy="15120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068978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4104" name="Rectangle 4103">
            <a:extLst>
              <a:ext uri="{FF2B5EF4-FFF2-40B4-BE49-F238E27FC236}">
                <a16:creationId xmlns:a16="http://schemas.microsoft.com/office/drawing/2014/main" id="{4E1BEB12-92AF-4445-98AD-4C7756E7C93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8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106" name="Rectangle 4105">
            <a:extLst>
              <a:ext uri="{FF2B5EF4-FFF2-40B4-BE49-F238E27FC236}">
                <a16:creationId xmlns:a16="http://schemas.microsoft.com/office/drawing/2014/main" id="{D0522C2C-7B5C-48A7-A969-03941E5D2E7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4108" name="Freeform 13">
            <a:extLst>
              <a:ext uri="{FF2B5EF4-FFF2-40B4-BE49-F238E27FC236}">
                <a16:creationId xmlns:a16="http://schemas.microsoft.com/office/drawing/2014/main" id="{9C682A1A-5B2D-4111-BBD6-620165633E5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769476" y="220196"/>
            <a:ext cx="9422524" cy="6637806"/>
          </a:xfrm>
          <a:custGeom>
            <a:avLst/>
            <a:gdLst>
              <a:gd name="connsiteX0" fmla="*/ 4929467 w 8191500"/>
              <a:gd name="connsiteY0" fmla="*/ 0 h 5770597"/>
              <a:gd name="connsiteX1" fmla="*/ 8065066 w 8191500"/>
              <a:gd name="connsiteY1" fmla="*/ 1118513 h 5770597"/>
              <a:gd name="connsiteX2" fmla="*/ 8191500 w 8191500"/>
              <a:gd name="connsiteY2" fmla="*/ 1227339 h 5770597"/>
              <a:gd name="connsiteX3" fmla="*/ 8191500 w 8191500"/>
              <a:gd name="connsiteY3" fmla="*/ 5770597 h 5770597"/>
              <a:gd name="connsiteX4" fmla="*/ 79523 w 8191500"/>
              <a:gd name="connsiteY4" fmla="*/ 5770597 h 5770597"/>
              <a:gd name="connsiteX5" fmla="*/ 56799 w 8191500"/>
              <a:gd name="connsiteY5" fmla="*/ 5644158 h 5770597"/>
              <a:gd name="connsiteX6" fmla="*/ 0 w 8191500"/>
              <a:gd name="connsiteY6" fmla="*/ 4898209 h 5770597"/>
              <a:gd name="connsiteX7" fmla="*/ 4929467 w 8191500"/>
              <a:gd name="connsiteY7" fmla="*/ 0 h 57705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8191500" h="5770597">
                <a:moveTo>
                  <a:pt x="4929467" y="0"/>
                </a:moveTo>
                <a:cubicBezTo>
                  <a:pt x="6120547" y="0"/>
                  <a:pt x="7212963" y="419755"/>
                  <a:pt x="8065066" y="1118513"/>
                </a:cubicBezTo>
                <a:lnTo>
                  <a:pt x="8191500" y="1227339"/>
                </a:lnTo>
                <a:lnTo>
                  <a:pt x="8191500" y="5770597"/>
                </a:lnTo>
                <a:lnTo>
                  <a:pt x="79523" y="5770597"/>
                </a:lnTo>
                <a:lnTo>
                  <a:pt x="56799" y="5644158"/>
                </a:lnTo>
                <a:cubicBezTo>
                  <a:pt x="19398" y="5400934"/>
                  <a:pt x="0" y="5151822"/>
                  <a:pt x="0" y="4898209"/>
                </a:cubicBezTo>
                <a:cubicBezTo>
                  <a:pt x="0" y="2193003"/>
                  <a:pt x="2206998" y="0"/>
                  <a:pt x="4929467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110" name="Oval 4109">
            <a:extLst>
              <a:ext uri="{FF2B5EF4-FFF2-40B4-BE49-F238E27FC236}">
                <a16:creationId xmlns:a16="http://schemas.microsoft.com/office/drawing/2014/main" id="{D6EE29F2-D77F-4BD0-A20B-334D316A1C9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209800" y="2099696"/>
            <a:ext cx="1942241" cy="1889551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112" name="Arc 4111">
            <a:extLst>
              <a:ext uri="{FF2B5EF4-FFF2-40B4-BE49-F238E27FC236}">
                <a16:creationId xmlns:a16="http://schemas.microsoft.com/office/drawing/2014/main" id="{22D09ED2-868F-42C6-866E-F92E0CEF314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520172">
            <a:off x="1613162" y="1492572"/>
            <a:ext cx="2987899" cy="2987899"/>
          </a:xfrm>
          <a:prstGeom prst="arc">
            <a:avLst>
              <a:gd name="adj1" fmla="val 14455503"/>
              <a:gd name="adj2" fmla="val 227775"/>
            </a:avLst>
          </a:prstGeom>
          <a:ln w="127000" cap="rnd">
            <a:solidFill>
              <a:schemeClr val="accent4"/>
            </a:solidFill>
            <a:prstDash val="dash"/>
            <a:miter lim="800000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098" name="Rectangle 2"/>
          <p:cNvSpPr>
            <a:spLocks noGrp="1" noChangeArrowheads="1"/>
          </p:cNvSpPr>
          <p:nvPr>
            <p:ph type="ctrTitle"/>
          </p:nvPr>
        </p:nvSpPr>
        <p:spPr>
          <a:xfrm>
            <a:off x="4151107" y="886638"/>
            <a:ext cx="7644627" cy="2751086"/>
          </a:xfrm>
        </p:spPr>
        <p:txBody>
          <a:bodyPr>
            <a:normAutofit/>
          </a:bodyPr>
          <a:lstStyle/>
          <a:p>
            <a:pPr eaLnBrk="1" hangingPunct="1"/>
            <a:r>
              <a:rPr lang="en-US" altLang="en-US">
                <a:latin typeface="Sassoon Penpals" panose="02000400000000000000" pitchFamily="50" charset="0"/>
              </a:rPr>
              <a:t>Reading at </a:t>
            </a:r>
            <a:br>
              <a:rPr lang="en-US" altLang="en-US">
                <a:latin typeface="Sassoon Penpals" panose="02000400000000000000" pitchFamily="50" charset="0"/>
              </a:rPr>
            </a:br>
            <a:r>
              <a:rPr lang="en-US" altLang="en-US">
                <a:latin typeface="Sassoon Penpals" panose="02000400000000000000" pitchFamily="50" charset="0"/>
              </a:rPr>
              <a:t>Harborne Primary School</a:t>
            </a:r>
            <a:br>
              <a:rPr lang="en-GB" altLang="en-US">
                <a:latin typeface="Comic Sans MS" panose="030F0702030302020204" pitchFamily="66" charset="0"/>
              </a:rPr>
            </a:br>
            <a:r>
              <a:rPr lang="en-GB" altLang="en-US"/>
              <a:t> </a:t>
            </a:r>
            <a:endParaRPr lang="en-US" altLang="en-US"/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4038600" y="2962656"/>
            <a:ext cx="7644627" cy="3149107"/>
          </a:xfrm>
        </p:spPr>
        <p:txBody>
          <a:bodyPr>
            <a:normAutofit fontScale="92500" lnSpcReduction="20000"/>
          </a:bodyPr>
          <a:lstStyle/>
          <a:p>
            <a:r>
              <a:rPr lang="en-US" sz="3200">
                <a:latin typeface="Sassoon Penpals" panose="02000400000000000000" pitchFamily="50" charset="0"/>
              </a:rPr>
              <a:t>We love reading and we want all of our pupils to love it too. We create a culture of reading for pleasure and children benefit from a variety of book-themed events and good links with our local library. As part of our </a:t>
            </a:r>
            <a:r>
              <a:rPr lang="en-US" sz="3200" err="1">
                <a:latin typeface="Sassoon Penpals" panose="02000400000000000000" pitchFamily="50" charset="0"/>
              </a:rPr>
              <a:t>programme</a:t>
            </a:r>
            <a:r>
              <a:rPr lang="en-US" sz="3200">
                <a:latin typeface="Sassoon Penpals" panose="02000400000000000000" pitchFamily="50" charset="0"/>
              </a:rPr>
              <a:t> of teaching in English, we use a range of quality literature across the school. We have a well-stocked library  and classroom libraries in school. We use ‘sharing books’ to encourage children to share books and read widely at home and at school.</a:t>
            </a:r>
            <a:r>
              <a:rPr lang="en-GB" sz="3200">
                <a:latin typeface="Sassoon Penpals" panose="02000400000000000000" pitchFamily="50" charset="0"/>
              </a:rPr>
              <a:t> </a:t>
            </a:r>
            <a:r>
              <a:rPr lang="en-GB" altLang="en-US" sz="3200">
                <a:latin typeface="Sassoon Penpals" panose="02000400000000000000" pitchFamily="50" charset="0"/>
              </a:rPr>
              <a:t> </a:t>
            </a:r>
            <a:endParaRPr lang="en-US" altLang="en-US" sz="3200">
              <a:latin typeface="Sassoon Penpals" panose="02000400000000000000" pitchFamily="50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382190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400"/>
                                        <p:tgtEl>
                                          <p:spTgt spid="40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98" grpId="0"/>
      <p:bldP spid="4099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7DB4E47-27CD-54FC-DD62-E69BF14A250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What is fluency? 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30CF6DD-DF16-0AF5-8644-E0CD9D0C177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endParaRPr lang="en-GB">
              <a:hlinkClick r:id="rId2"/>
            </a:endParaRPr>
          </a:p>
          <a:p>
            <a:r>
              <a:rPr lang="en-US">
                <a:hlinkClick r:id="rId2"/>
              </a:rPr>
              <a:t>https://www.google.com/goto?url=CAESYwHrOzAVRjQso_09TaeoImR198Fty3hrlM-jYxl4hipN1Zkfni5h9Aax4rb8eWXqP5_VwvxOxMYXp3g7xN2xIw3hBQVQlk3VY7tqyMzo8PCJp0i7pNdxYYJx3AQSRB9LAGIE7Q</a:t>
            </a:r>
            <a:endParaRPr lang="en-GB"/>
          </a:p>
          <a:p>
            <a:pPr marL="0" indent="0">
              <a:buNone/>
            </a:pP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084939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9D25F302-27C5-414F-97F8-6EA0A6C028B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ight Triangle 11">
            <a:extLst>
              <a:ext uri="{FF2B5EF4-FFF2-40B4-BE49-F238E27FC236}">
                <a16:creationId xmlns:a16="http://schemas.microsoft.com/office/drawing/2014/main" id="{830A36F8-48C2-4842-A87B-8CE8DF4E7FD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8576720" y="3335867"/>
            <a:ext cx="3291840" cy="3200400"/>
          </a:xfrm>
          <a:prstGeom prst="rtTriangl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8F451A30-466B-4996-9BA5-CD6ABCC6D55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41774" y="623275"/>
            <a:ext cx="10905053" cy="5607882"/>
          </a:xfrm>
          <a:prstGeom prst="rect">
            <a:avLst/>
          </a:prstGeom>
          <a:noFill/>
          <a:ln w="1905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AE723B2-10D3-D34A-7718-564F3E8B229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01992" y="701590"/>
            <a:ext cx="9984615" cy="596858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algn="ctr"/>
            <a:r>
              <a:rPr lang="en-US" sz="2800" kern="1200">
                <a:solidFill>
                  <a:schemeClr val="tx1"/>
                </a:solidFill>
                <a:latin typeface="+mj-lt"/>
                <a:ea typeface="+mj-ea"/>
                <a:cs typeface="+mj-cs"/>
              </a:rPr>
              <a:t>Little Wandle Letters and Sounds </a:t>
            </a:r>
          </a:p>
        </p:txBody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2AC5744C-B1AF-6B77-8E3C-CB235CF99F8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165834" y="2063117"/>
            <a:ext cx="3193003" cy="2728198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B748CED5-089A-D81F-5AF5-1423A4AEAA49}"/>
              </a:ext>
            </a:extLst>
          </p:cNvPr>
          <p:cNvSpPr txBox="1"/>
          <p:nvPr/>
        </p:nvSpPr>
        <p:spPr>
          <a:xfrm>
            <a:off x="4882896" y="1376763"/>
            <a:ext cx="6015256" cy="4649133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/>
              <a:t>Little Wandle Letters and Sounds Revised is the fastest-growing, Department for Education-validated phonics </a:t>
            </a:r>
            <a:r>
              <a:rPr lang="en-US" err="1"/>
              <a:t>programme</a:t>
            </a:r>
            <a:r>
              <a:rPr lang="en-US"/>
              <a:t> used by over 5,000 primary schools in the UK and internationally.</a:t>
            </a: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/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/>
              <a:t>One recent survey revealed that </a:t>
            </a:r>
            <a:r>
              <a:rPr lang="en-US" b="1"/>
              <a:t>over 96%</a:t>
            </a:r>
            <a:r>
              <a:rPr lang="en-US"/>
              <a:t> believed that Little Wandle was having a significant impact on the consistency of practice across their school!</a:t>
            </a: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baseline="30000"/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b="0" i="0">
                <a:effectLst/>
              </a:rPr>
              <a:t>Children read diverse, engaging, fully decodable books that match the sounds they know</a:t>
            </a:r>
            <a:endParaRPr lang="en-US" baseline="30000"/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baseline="30000"/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/>
              <a:t>Ofsted have identified how the Little Wandle </a:t>
            </a:r>
            <a:r>
              <a:rPr lang="en-US" err="1"/>
              <a:t>programme</a:t>
            </a:r>
            <a:r>
              <a:rPr lang="en-US"/>
              <a:t> has supported schools to develop a love of reading, ensure decodable texts are well-matched to children’s developing phonics knowledge and to ensure that early reading is </a:t>
            </a:r>
            <a:r>
              <a:rPr lang="en-US" err="1"/>
              <a:t>prioritised</a:t>
            </a:r>
            <a:r>
              <a:rPr lang="en-US"/>
              <a:t>, amongst other things!</a:t>
            </a:r>
          </a:p>
        </p:txBody>
      </p:sp>
    </p:spTree>
    <p:extLst>
      <p:ext uri="{BB962C8B-B14F-4D97-AF65-F5344CB8AC3E}">
        <p14:creationId xmlns:p14="http://schemas.microsoft.com/office/powerpoint/2010/main" val="363203775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E5D0D1B-BF80-6101-15E7-321BCC996F8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What will your child bring home?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DB7FDB8-A32F-5B58-B88D-36BB7AE878F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GB"/>
              <a:t>Reading practice book                                                  Sharing book</a:t>
            </a:r>
          </a:p>
          <a:p>
            <a:pPr marL="0" indent="0">
              <a:buNone/>
            </a:pPr>
            <a:endParaRPr lang="en-GB"/>
          </a:p>
          <a:p>
            <a:pPr marL="0" indent="0">
              <a:buNone/>
            </a:pPr>
            <a:endParaRPr lang="en-GB"/>
          </a:p>
          <a:p>
            <a:pPr marL="0" indent="0">
              <a:buNone/>
            </a:pPr>
            <a:endParaRPr lang="en-GB"/>
          </a:p>
          <a:p>
            <a:pPr marL="0" indent="0">
              <a:buNone/>
            </a:pPr>
            <a:endParaRPr lang="en-GB"/>
          </a:p>
          <a:p>
            <a:pPr marL="0" indent="0">
              <a:buNone/>
            </a:pPr>
            <a:endParaRPr lang="en-GB"/>
          </a:p>
          <a:p>
            <a:pPr marL="0" indent="0">
              <a:buNone/>
            </a:pPr>
            <a:endParaRPr lang="en-GB"/>
          </a:p>
          <a:p>
            <a:pPr marL="0" indent="0">
              <a:buNone/>
            </a:pPr>
            <a:r>
              <a:rPr lang="en-GB">
                <a:hlinkClick r:id="rId2"/>
              </a:rPr>
              <a:t>https://www.littlewandle.org.uk/resources/for-parents/#tabnametabBooksComingHome</a:t>
            </a:r>
            <a:endParaRPr lang="en-GB"/>
          </a:p>
          <a:p>
            <a:pPr marL="0" indent="0">
              <a:buNone/>
            </a:pPr>
            <a:endParaRPr lang="en-GB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F8ED4730-04A8-8C19-9B59-88C14FAAABA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13841" y="2591325"/>
            <a:ext cx="2072259" cy="1990994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5D7EBD5B-E5EE-8562-CB06-405CDB61151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572124" y="2277952"/>
            <a:ext cx="6463269" cy="26177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6650668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7B854A-9B17-DDC9-FBF6-25D1F6D0584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Wordless books </a:t>
            </a:r>
            <a:endParaRPr lang="en-US"/>
          </a:p>
        </p:txBody>
      </p:sp>
      <p:pic>
        <p:nvPicPr>
          <p:cNvPr id="6" name="Content Placeholder 5">
            <a:extLst>
              <a:ext uri="{FF2B5EF4-FFF2-40B4-BE49-F238E27FC236}">
                <a16:creationId xmlns:a16="http://schemas.microsoft.com/office/drawing/2014/main" id="{E4F73BB7-A50E-4B9D-F3DC-D6F027E91D5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838200" y="1253331"/>
            <a:ext cx="7851037" cy="4351338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91AF21A5-5D6E-D8D6-9CB5-45B799963C11}"/>
              </a:ext>
            </a:extLst>
          </p:cNvPr>
          <p:cNvSpPr txBox="1"/>
          <p:nvPr/>
        </p:nvSpPr>
        <p:spPr>
          <a:xfrm>
            <a:off x="1252621" y="5831933"/>
            <a:ext cx="6795169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GB">
                <a:hlinkClick r:id="rId3"/>
              </a:rPr>
              <a:t>https://</a:t>
            </a:r>
            <a:r>
              <a:rPr lang="en-GB" err="1">
                <a:hlinkClick r:id="rId3"/>
              </a:rPr>
              <a:t>www.littlewandle.org.uk</a:t>
            </a:r>
            <a:r>
              <a:rPr lang="en-GB">
                <a:hlinkClick r:id="rId3"/>
              </a:rPr>
              <a:t>/resources/for-parents/#tabnametabBooksComingHome</a:t>
            </a:r>
            <a:endParaRPr lang="en-GB"/>
          </a:p>
          <a:p>
            <a:pPr algn="l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9881331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5DDBA00-370C-8BCC-3419-00BCF533931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How to say the sounds</a:t>
            </a:r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8FEA39FD-E764-31E6-45E8-AC2029897A8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073634" y="1496441"/>
            <a:ext cx="8398811" cy="4351338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8D2F7FCE-1C0C-674F-ED30-7DACA23CE3E5}"/>
              </a:ext>
            </a:extLst>
          </p:cNvPr>
          <p:cNvSpPr txBox="1"/>
          <p:nvPr/>
        </p:nvSpPr>
        <p:spPr>
          <a:xfrm>
            <a:off x="971550" y="6029325"/>
            <a:ext cx="985494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>
                <a:hlinkClick r:id="rId3"/>
              </a:rPr>
              <a:t>https://www.littlewandle.org.uk/resources/for-parents/#tabnametabSupportForPhonics</a:t>
            </a:r>
            <a:endParaRPr lang="en-GB"/>
          </a:p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5079223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11C6FC0-BA23-EFD1-4E3E-76633FCB48C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How we teach blending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A4955B6-3A68-55F1-70DE-E7092F297C4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  <a:p>
            <a:endParaRPr lang="en-GB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C8A7E101-A537-1FA6-D8E5-130ED29820F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02435" y="1439860"/>
            <a:ext cx="7440063" cy="3658111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CB89CDC8-C81C-D920-7A70-91CBA7C695B3}"/>
              </a:ext>
            </a:extLst>
          </p:cNvPr>
          <p:cNvSpPr txBox="1"/>
          <p:nvPr/>
        </p:nvSpPr>
        <p:spPr>
          <a:xfrm>
            <a:off x="2324100" y="5418140"/>
            <a:ext cx="75438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>
                <a:hlinkClick r:id="rId3"/>
              </a:rPr>
              <a:t>https://www.littlewandle.org.uk/resources/for-parents/#tabnametabHowWeTeach</a:t>
            </a:r>
            <a:r>
              <a:rPr lang="en-GB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74231122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2" name="Rectangle 11">
            <a:extLst>
              <a:ext uri="{FF2B5EF4-FFF2-40B4-BE49-F238E27FC236}">
                <a16:creationId xmlns:a16="http://schemas.microsoft.com/office/drawing/2014/main" id="{907EF6B7-1338-4443-8C46-6A318D952DF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8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Freeform: Shape 13">
            <a:extLst>
              <a:ext uri="{FF2B5EF4-FFF2-40B4-BE49-F238E27FC236}">
                <a16:creationId xmlns:a16="http://schemas.microsoft.com/office/drawing/2014/main" id="{DAAE4CDD-124C-4DCF-9584-B6033B545DD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4167271" cy="6858000"/>
          </a:xfrm>
          <a:custGeom>
            <a:avLst/>
            <a:gdLst>
              <a:gd name="connsiteX0" fmla="*/ 0 w 4167271"/>
              <a:gd name="connsiteY0" fmla="*/ 0 h 6858000"/>
              <a:gd name="connsiteX1" fmla="*/ 2259550 w 4167271"/>
              <a:gd name="connsiteY1" fmla="*/ 0 h 6858000"/>
              <a:gd name="connsiteX2" fmla="*/ 2387803 w 4167271"/>
              <a:gd name="connsiteY2" fmla="*/ 82222 h 6858000"/>
              <a:gd name="connsiteX3" fmla="*/ 4167271 w 4167271"/>
              <a:gd name="connsiteY3" fmla="*/ 3429000 h 6858000"/>
              <a:gd name="connsiteX4" fmla="*/ 2387803 w 4167271"/>
              <a:gd name="connsiteY4" fmla="*/ 6775779 h 6858000"/>
              <a:gd name="connsiteX5" fmla="*/ 2259550 w 4167271"/>
              <a:gd name="connsiteY5" fmla="*/ 6858000 h 6858000"/>
              <a:gd name="connsiteX6" fmla="*/ 0 w 4167271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167271" h="6858000">
                <a:moveTo>
                  <a:pt x="0" y="0"/>
                </a:moveTo>
                <a:lnTo>
                  <a:pt x="2259550" y="0"/>
                </a:lnTo>
                <a:lnTo>
                  <a:pt x="2387803" y="82222"/>
                </a:lnTo>
                <a:cubicBezTo>
                  <a:pt x="3461407" y="807534"/>
                  <a:pt x="4167271" y="2035835"/>
                  <a:pt x="4167271" y="3429000"/>
                </a:cubicBezTo>
                <a:cubicBezTo>
                  <a:pt x="4167271" y="4822165"/>
                  <a:pt x="3461407" y="6050467"/>
                  <a:pt x="2387803" y="6775779"/>
                </a:cubicBezTo>
                <a:lnTo>
                  <a:pt x="2259550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049BB28C-A1D4-F379-57BC-64D5D9C102B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8743" y="1317038"/>
            <a:ext cx="3200400" cy="4461163"/>
          </a:xfrm>
        </p:spPr>
        <p:txBody>
          <a:bodyPr>
            <a:normAutofit/>
          </a:bodyPr>
          <a:lstStyle/>
          <a:p>
            <a:r>
              <a:rPr lang="en-GB">
                <a:solidFill>
                  <a:srgbClr val="FFFFFF"/>
                </a:solidFill>
                <a:latin typeface="Sassoon Penpals" panose="02000400000000000000" pitchFamily="50" charset="0"/>
              </a:rPr>
              <a:t>Beyond reading diaries </a:t>
            </a:r>
          </a:p>
        </p:txBody>
      </p:sp>
      <p:sp>
        <p:nvSpPr>
          <p:cNvPr id="16" name="Arc 15">
            <a:extLst>
              <a:ext uri="{FF2B5EF4-FFF2-40B4-BE49-F238E27FC236}">
                <a16:creationId xmlns:a16="http://schemas.microsoft.com/office/drawing/2014/main" id="{081E4A58-353D-44AE-B2FC-2A74E2E400F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V="1">
            <a:off x="7550402" y="2455479"/>
            <a:ext cx="4083433" cy="4083433"/>
          </a:xfrm>
          <a:prstGeom prst="arc">
            <a:avLst/>
          </a:prstGeom>
          <a:ln w="127000" cap="rnd">
            <a:solidFill>
              <a:schemeClr val="accent4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96FFE3FB-92C9-230C-0178-CB6706EB92E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447308" y="591344"/>
            <a:ext cx="6906491" cy="5585619"/>
          </a:xfrm>
        </p:spPr>
        <p:txBody>
          <a:bodyPr anchor="ctr">
            <a:normAutofit lnSpcReduction="10000"/>
          </a:bodyPr>
          <a:lstStyle/>
          <a:p>
            <a:pPr fontAlgn="t">
              <a:buNone/>
            </a:pPr>
            <a:r>
              <a:rPr lang="en-GB" b="1" i="0">
                <a:effectLst/>
                <a:latin typeface="Sassoon Penpals" panose="02000400000000000000" pitchFamily="50" charset="0"/>
              </a:rPr>
              <a:t>This year, we will not be using reading diaries to record reading.</a:t>
            </a:r>
          </a:p>
          <a:p>
            <a:pPr fontAlgn="t">
              <a:buNone/>
            </a:pPr>
            <a:endParaRPr lang="en-GB" b="0" i="0">
              <a:effectLst/>
              <a:latin typeface="Sassoon Penpals" panose="02000400000000000000" pitchFamily="50" charset="0"/>
            </a:endParaRPr>
          </a:p>
          <a:p>
            <a:pPr fontAlgn="t">
              <a:buNone/>
            </a:pPr>
            <a:r>
              <a:rPr lang="en-GB" b="1" i="0">
                <a:effectLst/>
                <a:latin typeface="Sassoon Penpals" panose="02000400000000000000" pitchFamily="50" charset="0"/>
              </a:rPr>
              <a:t>Research suggests that:</a:t>
            </a:r>
            <a:endParaRPr lang="en-GB" b="0" i="0">
              <a:effectLst/>
              <a:latin typeface="Sassoon Penpals" panose="02000400000000000000" pitchFamily="50" charset="0"/>
            </a:endParaRPr>
          </a:p>
          <a:p>
            <a:pPr fontAlgn="t"/>
            <a:r>
              <a:rPr lang="en-GB" b="0" i="0">
                <a:effectLst/>
                <a:latin typeface="Sassoon Penpals" panose="02000400000000000000" pitchFamily="50" charset="0"/>
              </a:rPr>
              <a:t>Reading records can make reading feel like a task rather than an enjoyable activity.</a:t>
            </a:r>
          </a:p>
          <a:p>
            <a:pPr fontAlgn="t"/>
            <a:r>
              <a:rPr lang="en-GB" b="0" i="0">
                <a:effectLst/>
                <a:latin typeface="Sassoon Penpals" panose="02000400000000000000" pitchFamily="50" charset="0"/>
              </a:rPr>
              <a:t>Children may begin to associate reading with pressure or obligation.</a:t>
            </a:r>
            <a:endParaRPr lang="en-GB">
              <a:latin typeface="Sassoon Penpals" panose="02000400000000000000" pitchFamily="50" charset="0"/>
            </a:endParaRPr>
          </a:p>
          <a:p>
            <a:pPr fontAlgn="t"/>
            <a:endParaRPr lang="en-GB" b="0" i="0">
              <a:effectLst/>
              <a:latin typeface="Sassoon Penpals" panose="02000400000000000000" pitchFamily="50" charset="0"/>
            </a:endParaRPr>
          </a:p>
          <a:p>
            <a:pPr fontAlgn="t">
              <a:buNone/>
            </a:pPr>
            <a:r>
              <a:rPr lang="en-GB" b="1" i="0">
                <a:effectLst/>
                <a:latin typeface="Sassoon Penpals" panose="02000400000000000000" pitchFamily="50" charset="0"/>
              </a:rPr>
              <a:t>This does not mean that home reading will stop.</a:t>
            </a:r>
            <a:endParaRPr lang="en-GB" b="1">
              <a:latin typeface="Sassoon Penpals" panose="02000400000000000000" pitchFamily="50" charset="0"/>
            </a:endParaRPr>
          </a:p>
          <a:p>
            <a:pPr fontAlgn="t">
              <a:buNone/>
            </a:pPr>
            <a:r>
              <a:rPr lang="en-GB" b="0" i="0">
                <a:effectLst/>
                <a:latin typeface="Sassoon Penpals" panose="02000400000000000000" pitchFamily="50" charset="0"/>
              </a:rPr>
              <a:t>We still expect children to read at home regularly, with the focus on fostering a lifelong love of reading.</a:t>
            </a:r>
          </a:p>
          <a:p>
            <a:endParaRPr lang="en-GB" sz="1800"/>
          </a:p>
        </p:txBody>
      </p:sp>
    </p:spTree>
    <p:extLst>
      <p:ext uri="{BB962C8B-B14F-4D97-AF65-F5344CB8AC3E}">
        <p14:creationId xmlns:p14="http://schemas.microsoft.com/office/powerpoint/2010/main" val="161656491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C2554CA6-288E-4202-BC52-2E5A8F0C0AE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8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>
            <a:extLst>
              <a:ext uri="{FF2B5EF4-FFF2-40B4-BE49-F238E27FC236}">
                <a16:creationId xmlns:a16="http://schemas.microsoft.com/office/drawing/2014/main" id="{B10BB131-AC8E-4A8E-A5D1-36260F720C3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89189" y="1119031"/>
            <a:ext cx="4619938" cy="4619938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CA14C8A6-30A3-24EF-D2FE-9CC48C70318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71074" y="1396686"/>
            <a:ext cx="3240506" cy="4064628"/>
          </a:xfrm>
        </p:spPr>
        <p:txBody>
          <a:bodyPr>
            <a:normAutofit/>
          </a:bodyPr>
          <a:lstStyle/>
          <a:p>
            <a:r>
              <a:rPr lang="en-GB">
                <a:solidFill>
                  <a:srgbClr val="FFFFFF"/>
                </a:solidFill>
                <a:latin typeface="Sassoon Penpals" panose="02000400000000000000" pitchFamily="50" charset="0"/>
              </a:rPr>
              <a:t>What now? </a:t>
            </a:r>
          </a:p>
        </p:txBody>
      </p:sp>
      <p:sp>
        <p:nvSpPr>
          <p:cNvPr id="12" name="Arc 11">
            <a:extLst>
              <a:ext uri="{FF2B5EF4-FFF2-40B4-BE49-F238E27FC236}">
                <a16:creationId xmlns:a16="http://schemas.microsoft.com/office/drawing/2014/main" id="{5B7778FC-632E-4DCA-A7CB-0D7731CCF97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9809111">
            <a:off x="8683720" y="941148"/>
            <a:ext cx="2987899" cy="2987899"/>
          </a:xfrm>
          <a:prstGeom prst="arc">
            <a:avLst>
              <a:gd name="adj1" fmla="val 15817365"/>
              <a:gd name="adj2" fmla="val 1781380"/>
            </a:avLst>
          </a:prstGeom>
          <a:ln w="127000" cap="rnd">
            <a:solidFill>
              <a:schemeClr val="accent4"/>
            </a:solidFill>
            <a:prstDash val="dash"/>
            <a:miter lim="800000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FA23A907-97FB-4A8F-880A-DD77401C429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10048" y="4780992"/>
            <a:ext cx="546100" cy="546100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1A066AA-29FC-29E5-A8F1-FCA9F8219A3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219700" y="1396686"/>
            <a:ext cx="6334125" cy="5065534"/>
          </a:xfrm>
        </p:spPr>
        <p:txBody>
          <a:bodyPr>
            <a:normAutofit fontScale="85000" lnSpcReduction="20000"/>
          </a:bodyPr>
          <a:lstStyle/>
          <a:p>
            <a:r>
              <a:rPr lang="en-GB" sz="3200">
                <a:latin typeface="Sassoon Penpals" panose="02000400000000000000" pitchFamily="50" charset="0"/>
              </a:rPr>
              <a:t>Children should read daily at home to an adult. </a:t>
            </a:r>
          </a:p>
          <a:p>
            <a:endParaRPr lang="en-GB" sz="3200">
              <a:latin typeface="Sassoon Penpals" panose="02000400000000000000" pitchFamily="50" charset="0"/>
            </a:endParaRPr>
          </a:p>
          <a:p>
            <a:r>
              <a:rPr lang="en-GB" sz="3200">
                <a:latin typeface="Sassoon Penpals" panose="02000400000000000000" pitchFamily="50" charset="0"/>
              </a:rPr>
              <a:t>All children will still receive their reading practice book (at their phonic level) and a sharing book from the classroom library. </a:t>
            </a:r>
          </a:p>
          <a:p>
            <a:endParaRPr lang="en-GB" sz="3200">
              <a:latin typeface="Sassoon Penpals" panose="02000400000000000000" pitchFamily="50" charset="0"/>
            </a:endParaRPr>
          </a:p>
          <a:p>
            <a:r>
              <a:rPr lang="en-GB" sz="3200">
                <a:latin typeface="Sassoon Penpals" panose="02000400000000000000" pitchFamily="50" charset="0"/>
              </a:rPr>
              <a:t>EYFS and KS1 will read their levelled book at home to develop fluency and confidence. The aim is children will leave school at 90% fluency and return at over 95% fluency in the reading practice book.  </a:t>
            </a:r>
          </a:p>
          <a:p>
            <a:endParaRPr lang="en-GB" sz="3200">
              <a:latin typeface="Sassoon Penpals" panose="02000400000000000000" pitchFamily="50" charset="0"/>
            </a:endParaRPr>
          </a:p>
          <a:p>
            <a:r>
              <a:rPr lang="en-GB" sz="3200">
                <a:latin typeface="Sassoon Penpals" panose="02000400000000000000" pitchFamily="50" charset="0"/>
              </a:rPr>
              <a:t>In EYFS/KS1 Little </a:t>
            </a:r>
            <a:r>
              <a:rPr lang="en-GB" sz="3200" err="1">
                <a:latin typeface="Sassoon Penpals" panose="02000400000000000000" pitchFamily="50" charset="0"/>
              </a:rPr>
              <a:t>Wandle</a:t>
            </a:r>
            <a:r>
              <a:rPr lang="en-GB" sz="3200">
                <a:latin typeface="Sassoon Penpals" panose="02000400000000000000" pitchFamily="50" charset="0"/>
              </a:rPr>
              <a:t> assessments will happen every 6 weeks.</a:t>
            </a:r>
          </a:p>
        </p:txBody>
      </p:sp>
    </p:spTree>
    <p:extLst>
      <p:ext uri="{BB962C8B-B14F-4D97-AF65-F5344CB8AC3E}">
        <p14:creationId xmlns:p14="http://schemas.microsoft.com/office/powerpoint/2010/main" val="336005052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8AEA153-8B75-18E2-C18E-9B466185318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3388" y="3752850"/>
            <a:ext cx="3290887" cy="2452687"/>
          </a:xfrm>
        </p:spPr>
        <p:txBody>
          <a:bodyPr anchor="ctr">
            <a:normAutofit/>
          </a:bodyPr>
          <a:lstStyle/>
          <a:p>
            <a:r>
              <a:rPr lang="en-GB" sz="3600">
                <a:latin typeface="Sassoon Penpals" panose="02000400000000000000" pitchFamily="50" charset="0"/>
              </a:rPr>
              <a:t>Reading </a:t>
            </a:r>
            <a:br>
              <a:rPr lang="en-GB" sz="3600">
                <a:latin typeface="Sassoon Penpals" panose="02000400000000000000" pitchFamily="50" charset="0"/>
              </a:rPr>
            </a:br>
            <a:r>
              <a:rPr lang="en-GB" sz="3600">
                <a:latin typeface="Sassoon Penpals" panose="02000400000000000000" pitchFamily="50" charset="0"/>
              </a:rPr>
              <a:t>challenges 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C9BD2260-9FBE-19A5-0150-FF8547FEF195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t="318" b="3825"/>
          <a:stretch>
            <a:fillRect/>
          </a:stretch>
        </p:blipFill>
        <p:spPr>
          <a:xfrm>
            <a:off x="20" y="10"/>
            <a:ext cx="12191980" cy="3710603"/>
          </a:xfrm>
          <a:custGeom>
            <a:avLst/>
            <a:gdLst/>
            <a:ahLst/>
            <a:cxnLst/>
            <a:rect l="l" t="t" r="r" b="b"/>
            <a:pathLst>
              <a:path w="12192000" h="3692092">
                <a:moveTo>
                  <a:pt x="0" y="0"/>
                </a:moveTo>
                <a:lnTo>
                  <a:pt x="12192000" y="0"/>
                </a:lnTo>
                <a:lnTo>
                  <a:pt x="12192000" y="3504824"/>
                </a:lnTo>
                <a:lnTo>
                  <a:pt x="12024691" y="3517794"/>
                </a:lnTo>
                <a:cubicBezTo>
                  <a:pt x="8077523" y="3783195"/>
                  <a:pt x="4094678" y="3026959"/>
                  <a:pt x="160485" y="3663863"/>
                </a:cubicBezTo>
                <a:lnTo>
                  <a:pt x="0" y="3692092"/>
                </a:lnTo>
                <a:close/>
              </a:path>
            </a:pathLst>
          </a:custGeom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5A58C70-33B6-F912-3F74-05C8740C55A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658794" y="3992001"/>
            <a:ext cx="9050601" cy="3105140"/>
          </a:xfrm>
        </p:spPr>
        <p:txBody>
          <a:bodyPr anchor="ctr">
            <a:normAutofit fontScale="92500" lnSpcReduction="20000"/>
          </a:bodyPr>
          <a:lstStyle/>
          <a:p>
            <a:pPr marL="0" indent="0">
              <a:buNone/>
            </a:pPr>
            <a:r>
              <a:rPr lang="en-GB">
                <a:latin typeface="Sassoon Penpals" panose="02000400000000000000" pitchFamily="50" charset="0"/>
              </a:rPr>
              <a:t>This year the children will be able to take part in a series of reading challenges to achieve their Bronze, Silver and Gold Reading Awards. </a:t>
            </a:r>
          </a:p>
          <a:p>
            <a:pPr marL="0" indent="0">
              <a:buNone/>
            </a:pPr>
            <a:endParaRPr lang="en-GB">
              <a:latin typeface="Sassoon Penpals" panose="02000400000000000000" pitchFamily="50" charset="0"/>
            </a:endParaRPr>
          </a:p>
          <a:p>
            <a:pPr marL="0" indent="0">
              <a:buNone/>
            </a:pPr>
            <a:r>
              <a:rPr lang="en-GB">
                <a:latin typeface="Sassoon Penpals" panose="02000400000000000000" pitchFamily="50" charset="0"/>
              </a:rPr>
              <a:t>Children will need to read 5 books per half term to an adult and get their record sheet signed by parents/carers. </a:t>
            </a:r>
          </a:p>
          <a:p>
            <a:pPr marL="0" indent="0">
              <a:buNone/>
            </a:pPr>
            <a:endParaRPr lang="en-GB">
              <a:latin typeface="Sassoon Penpals" panose="02000400000000000000" pitchFamily="50" charset="0"/>
            </a:endParaRPr>
          </a:p>
          <a:p>
            <a:pPr marL="0" indent="0">
              <a:buNone/>
            </a:pPr>
            <a:r>
              <a:rPr lang="en-GB">
                <a:latin typeface="Sassoon Penpals" panose="02000400000000000000" pitchFamily="50" charset="0"/>
              </a:rPr>
              <a:t>The books will need to be a range of genres and represent our diverse community. </a:t>
            </a:r>
          </a:p>
          <a:p>
            <a:pPr marL="0" indent="0">
              <a:buNone/>
            </a:pPr>
            <a:r>
              <a:rPr lang="en-GB">
                <a:latin typeface="Sassoon Penpals" panose="02000400000000000000" pitchFamily="50" charset="0"/>
              </a:rPr>
              <a:t>Ideas can be found on </a:t>
            </a:r>
            <a:r>
              <a:rPr lang="en-GB">
                <a:latin typeface="Sassoon Penpals" panose="02000400000000000000" pitchFamily="50" charset="0"/>
                <a:hlinkClick r:id="rId3"/>
              </a:rPr>
              <a:t>https://www.booksfortopics.com/</a:t>
            </a:r>
            <a:endParaRPr lang="en-GB">
              <a:latin typeface="Sassoon Penpals" panose="02000400000000000000" pitchFamily="50" charset="0"/>
            </a:endParaRPr>
          </a:p>
          <a:p>
            <a:pPr marL="0" indent="0">
              <a:buNone/>
            </a:pPr>
            <a:endParaRPr lang="en-GB" sz="1800"/>
          </a:p>
          <a:p>
            <a:pPr marL="0" indent="0">
              <a:buNone/>
            </a:pPr>
            <a:endParaRPr lang="en-GB" sz="1800"/>
          </a:p>
        </p:txBody>
      </p:sp>
    </p:spTree>
    <p:extLst>
      <p:ext uri="{BB962C8B-B14F-4D97-AF65-F5344CB8AC3E}">
        <p14:creationId xmlns:p14="http://schemas.microsoft.com/office/powerpoint/2010/main" val="90750155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BAC9F12D15092D48B90315F7D2341692" ma:contentTypeVersion="19" ma:contentTypeDescription="Create a new document." ma:contentTypeScope="" ma:versionID="2cad32ef98a3b6df55b32a54dd49c142">
  <xsd:schema xmlns:xsd="http://www.w3.org/2001/XMLSchema" xmlns:xs="http://www.w3.org/2001/XMLSchema" xmlns:p="http://schemas.microsoft.com/office/2006/metadata/properties" xmlns:ns2="01834c66-9a36-4070-935e-aaed10784537" xmlns:ns3="4119fd80-9d16-4de6-8493-99609381fa1e" targetNamespace="http://schemas.microsoft.com/office/2006/metadata/properties" ma:root="true" ma:fieldsID="c4a0236cca2c95e92e35fe2ee2d9a7b4" ns2:_="" ns3:_="">
    <xsd:import namespace="01834c66-9a36-4070-935e-aaed10784537"/>
    <xsd:import namespace="4119fd80-9d16-4de6-8493-99609381fa1e"/>
    <xsd:element name="properties">
      <xsd:complexType>
        <xsd:sequence>
          <xsd:element name="documentManagement">
            <xsd:complexType>
              <xsd:all>
                <xsd:element ref="ns2:SharedWithUsers" minOccurs="0"/>
                <xsd:element ref="ns2:SharedWithDetails" minOccurs="0"/>
                <xsd:element ref="ns3:MediaServiceMetadata" minOccurs="0"/>
                <xsd:element ref="ns3:MediaServiceFastMetadata" minOccurs="0"/>
                <xsd:element ref="ns3:MediaServiceDateTaken" minOccurs="0"/>
                <xsd:element ref="ns3:MediaServiceAutoKeyPoints" minOccurs="0"/>
                <xsd:element ref="ns3:MediaServiceKeyPoints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Location" minOccurs="0"/>
                <xsd:element ref="ns3:MediaLengthInSeconds" minOccurs="0"/>
                <xsd:element ref="ns3:lcf76f155ced4ddcb4097134ff3c332f" minOccurs="0"/>
                <xsd:element ref="ns2:TaxCatchAll" minOccurs="0"/>
                <xsd:element ref="ns3:MediaServiceObjectDetectorVersions" minOccurs="0"/>
                <xsd:element ref="ns3:MediaServiceSearchProperties" minOccurs="0"/>
                <xsd:element ref="ns3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01834c66-9a36-4070-935e-aaed10784537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3" nillable="true" ma:displayName="Taxonomy Catch All Column" ma:hidden="true" ma:list="{fc5a5b6d-ef8e-476e-9c9a-2abeb800c6dd}" ma:internalName="TaxCatchAll" ma:showField="CatchAllData" ma:web="01834c66-9a36-4070-935e-aaed10784537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119fd80-9d16-4de6-8493-99609381fa1e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0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1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2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KeyPoints" ma:index="13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4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AutoTags" ma:index="15" nillable="true" ma:displayName="Tags" ma:internalName="MediaServiceAutoTags" ma:readOnly="true">
      <xsd:simpleType>
        <xsd:restriction base="dms:Text"/>
      </xsd:simpleType>
    </xsd:element>
    <xsd:element name="MediaServiceOCR" ma:index="16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7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8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Location" ma:index="19" nillable="true" ma:displayName="Location" ma:internalName="MediaServiceLocation" ma:readOnly="true">
      <xsd:simpleType>
        <xsd:restriction base="dms:Text"/>
      </xsd:simpleType>
    </xsd:element>
    <xsd:element name="MediaLengthInSeconds" ma:index="20" nillable="true" ma:displayName="Length (seconds)" ma:internalName="MediaLengthInSeconds" ma:readOnly="true">
      <xsd:simpleType>
        <xsd:restriction base="dms:Unknown"/>
      </xsd:simpleType>
    </xsd:element>
    <xsd:element name="lcf76f155ced4ddcb4097134ff3c332f" ma:index="22" nillable="true" ma:taxonomy="true" ma:internalName="lcf76f155ced4ddcb4097134ff3c332f" ma:taxonomyFieldName="MediaServiceImageTags" ma:displayName="Image Tags" ma:readOnly="false" ma:fieldId="{5cf76f15-5ced-4ddc-b409-7134ff3c332f}" ma:taxonomyMulti="true" ma:sspId="090d2865-afbb-45e1-bc9d-52d8a925d6b9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4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5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BillingMetadata" ma:index="26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01834c66-9a36-4070-935e-aaed10784537" xsi:nil="true"/>
    <lcf76f155ced4ddcb4097134ff3c332f xmlns="4119fd80-9d16-4de6-8493-99609381fa1e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CDB1F9CF-C6FC-4DE8-AFCA-7DF3247E6A86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914204E5-37AC-41A6-BEAE-AF2306F1748A}">
  <ds:schemaRefs>
    <ds:schemaRef ds:uri="01834c66-9a36-4070-935e-aaed10784537"/>
    <ds:schemaRef ds:uri="4119fd80-9d16-4de6-8493-99609381fa1e"/>
    <ds:schemaRef ds:uri="http://purl.org/dc/elements/1.1/"/>
    <ds:schemaRef ds:uri="http://purl.org/dc/terms/"/>
    <ds:schemaRef ds:uri="http://schemas.microsoft.com/internal/obd"/>
    <ds:schemaRef ds:uri="http://schemas.microsoft.com/office/2006/documentManagement/types"/>
    <ds:schemaRef ds:uri="http://schemas.microsoft.com/office/2006/metadata/contentType"/>
    <ds:schemaRef ds:uri="http://schemas.microsoft.com/office/2006/metadata/properties"/>
    <ds:schemaRef ds:uri="http://schemas.microsoft.com/office/2006/metadata/properties/metaAttributes"/>
    <ds:schemaRef ds:uri="http://schemas.microsoft.com/office/infopath/2007/PartnerControls"/>
    <ds:schemaRef ds:uri="http://schemas.openxmlformats.org/package/2006/metadata/core-properties"/>
    <ds:schemaRef ds:uri="http://www.w3.org/2000/xmlns/"/>
    <ds:schemaRef ds:uri="http://www.w3.org/2001/XMLSchema"/>
  </ds:schemaRefs>
</ds:datastoreItem>
</file>

<file path=customXml/itemProps3.xml><?xml version="1.0" encoding="utf-8"?>
<ds:datastoreItem xmlns:ds="http://schemas.openxmlformats.org/officeDocument/2006/customXml" ds:itemID="{76275DE3-CD0F-48EF-8256-6A78B2F53986}">
  <ds:schemaRefs>
    <ds:schemaRef ds:uri="01834c66-9a36-4070-935e-aaed10784537"/>
    <ds:schemaRef ds:uri="4119fd80-9d16-4de6-8493-99609381fa1e"/>
    <ds:schemaRef ds:uri="http://purl.org/dc/dcmitype/"/>
    <ds:schemaRef ds:uri="http://purl.org/dc/elements/1.1/"/>
    <ds:schemaRef ds:uri="http://purl.org/dc/terms/"/>
    <ds:schemaRef ds:uri="http://schemas.microsoft.com/office/2006/documentManagement/types"/>
    <ds:schemaRef ds:uri="http://schemas.microsoft.com/office/2006/metadata/properties"/>
    <ds:schemaRef ds:uri="http://schemas.microsoft.com/office/infopath/2007/PartnerControls"/>
    <ds:schemaRef ds:uri="http://schemas.openxmlformats.org/package/2006/metadata/core-properties"/>
    <ds:schemaRef ds:uri="http://www.w3.org/XML/1998/namespace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PresentationFormat>Widescreen</PresentationFormat>
  <Slides>15</Slides>
  <Notes>0</Notes>
  <HiddenSlides>0</Hidden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16" baseType="lpstr">
      <vt:lpstr>Office Theme</vt:lpstr>
      <vt:lpstr>Early Reading at Harborne Primary School </vt:lpstr>
      <vt:lpstr>The benefits of reading – Booktrust.org.uk </vt:lpstr>
      <vt:lpstr>PowerPoint Presentation</vt:lpstr>
      <vt:lpstr>PowerPoint Presentation</vt:lpstr>
      <vt:lpstr>Reading at Harborne Primary School  </vt:lpstr>
      <vt:lpstr>Reading at  Harborne Primary School  </vt:lpstr>
      <vt:lpstr>What is fluency? </vt:lpstr>
      <vt:lpstr>Little Wandle Letters and Sounds </vt:lpstr>
      <vt:lpstr>What will your child bring home? </vt:lpstr>
      <vt:lpstr>Wordless books </vt:lpstr>
      <vt:lpstr>How to say the sounds</vt:lpstr>
      <vt:lpstr>How we teach blending </vt:lpstr>
      <vt:lpstr>Beyond reading diaries </vt:lpstr>
      <vt:lpstr>What now? </vt:lpstr>
      <vt:lpstr>Reading  challenges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Reading at Harborne Primary School </dc:title>
  <dc:creator>Laura Oakley</dc:creator>
  <cp:revision>1</cp:revision>
  <dcterms:created xsi:type="dcterms:W3CDTF">2026-09-03T12:15:26Z</dcterms:created>
  <dcterms:modified xsi:type="dcterms:W3CDTF">2026-09-14T13:30:53Z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0x010100BAC9F12D15092D48B90315F7D2341692</vt:lpwstr>
  </property>
  <property fmtid="{D5CDD505-2E9C-101B-9397-08002B2CF9AE}" pid="3" name="MediaServiceImageTags">
    <vt:lpwstr/>
  </property>
</Properties>
</file>