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0" r:id="rId6"/>
    <p:sldId id="271" r:id="rId7"/>
    <p:sldId id="272" r:id="rId8"/>
    <p:sldId id="260" r:id="rId9"/>
    <p:sldId id="261" r:id="rId10"/>
    <p:sldId id="273" r:id="rId11"/>
    <p:sldId id="266" r:id="rId12"/>
    <p:sldId id="269" r:id="rId13"/>
    <p:sldId id="268" r:id="rId14"/>
    <p:sldId id="267" r:id="rId15"/>
    <p:sldId id="264" r:id="rId16"/>
    <p:sldId id="265" r:id="rId17"/>
    <p:sldId id="263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9BAFD3-5DBB-4D82-BB2C-F43333378623}" v="3" dt="2026-09-08T07:34:00.557"/>
    <p1510:client id="{4F42B8C1-EE63-8F47-3F14-36BB4BFD0131}" v="2" dt="2026-09-08T07:56:13.6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Oakley" userId="70caa953-f6a7-46db-9d2b-a8d461f7d8ee" providerId="ADAL" clId="{3575D7F2-02F6-4B9D-B417-DC46486B0D31}"/>
    <pc:docChg chg="undo custSel addSld delSld modSld">
      <pc:chgData name="Laura Oakley" userId="70caa953-f6a7-46db-9d2b-a8d461f7d8ee" providerId="ADAL" clId="{3575D7F2-02F6-4B9D-B417-DC46486B0D31}" dt="2026-09-05T06:29:58.320" v="229" actId="2696"/>
      <pc:docMkLst>
        <pc:docMk/>
      </pc:docMkLst>
      <pc:sldChg chg="modSp mod">
        <pc:chgData name="Laura Oakley" userId="70caa953-f6a7-46db-9d2b-a8d461f7d8ee" providerId="ADAL" clId="{3575D7F2-02F6-4B9D-B417-DC46486B0D31}" dt="2026-09-05T06:27:19.370" v="7" actId="1076"/>
        <pc:sldMkLst>
          <pc:docMk/>
          <pc:sldMk cId="3220131064" sldId="256"/>
        </pc:sldMkLst>
        <pc:spChg chg="mod">
          <ac:chgData name="Laura Oakley" userId="70caa953-f6a7-46db-9d2b-a8d461f7d8ee" providerId="ADAL" clId="{3575D7F2-02F6-4B9D-B417-DC46486B0D31}" dt="2026-09-05T06:27:19.370" v="7" actId="1076"/>
          <ac:spMkLst>
            <pc:docMk/>
            <pc:sldMk cId="3220131064" sldId="256"/>
            <ac:spMk id="2" creationId="{E9527AA2-DC77-5736-CC6A-C241F0A0D087}"/>
          </ac:spMkLst>
        </pc:spChg>
      </pc:sldChg>
      <pc:sldChg chg="del">
        <pc:chgData name="Laura Oakley" userId="70caa953-f6a7-46db-9d2b-a8d461f7d8ee" providerId="ADAL" clId="{3575D7F2-02F6-4B9D-B417-DC46486B0D31}" dt="2026-09-05T06:29:58.320" v="229" actId="2696"/>
        <pc:sldMkLst>
          <pc:docMk/>
          <pc:sldMk cId="2074793489" sldId="259"/>
        </pc:sldMkLst>
      </pc:sldChg>
      <pc:sldChg chg="modSp mod">
        <pc:chgData name="Laura Oakley" userId="70caa953-f6a7-46db-9d2b-a8d461f7d8ee" providerId="ADAL" clId="{3575D7F2-02F6-4B9D-B417-DC46486B0D31}" dt="2026-09-05T06:29:55.609" v="228" actId="20577"/>
        <pc:sldMkLst>
          <pc:docMk/>
          <pc:sldMk cId="3360050522" sldId="265"/>
        </pc:sldMkLst>
        <pc:spChg chg="mod">
          <ac:chgData name="Laura Oakley" userId="70caa953-f6a7-46db-9d2b-a8d461f7d8ee" providerId="ADAL" clId="{3575D7F2-02F6-4B9D-B417-DC46486B0D31}" dt="2026-09-05T06:29:55.609" v="228" actId="20577"/>
          <ac:spMkLst>
            <pc:docMk/>
            <pc:sldMk cId="3360050522" sldId="265"/>
            <ac:spMk id="3" creationId="{D1A066AA-29FC-29E5-A8F1-FCA9F8219A39}"/>
          </ac:spMkLst>
        </pc:spChg>
      </pc:sldChg>
      <pc:sldChg chg="add del">
        <pc:chgData name="Laura Oakley" userId="70caa953-f6a7-46db-9d2b-a8d461f7d8ee" providerId="ADAL" clId="{3575D7F2-02F6-4B9D-B417-DC46486B0D31}" dt="2026-09-05T06:28:08.393" v="22" actId="2696"/>
        <pc:sldMkLst>
          <pc:docMk/>
          <pc:sldMk cId="3742311224" sldId="267"/>
        </pc:sldMkLst>
      </pc:sldChg>
      <pc:sldChg chg="add del">
        <pc:chgData name="Laura Oakley" userId="70caa953-f6a7-46db-9d2b-a8d461f7d8ee" providerId="ADAL" clId="{3575D7F2-02F6-4B9D-B417-DC46486B0D31}" dt="2026-09-05T06:28:08.795" v="23" actId="2696"/>
        <pc:sldMkLst>
          <pc:docMk/>
          <pc:sldMk cId="2550792233" sldId="268"/>
        </pc:sldMkLst>
      </pc:sldChg>
      <pc:sldChg chg="add del">
        <pc:chgData name="Laura Oakley" userId="70caa953-f6a7-46db-9d2b-a8d461f7d8ee" providerId="ADAL" clId="{3575D7F2-02F6-4B9D-B417-DC46486B0D31}" dt="2026-09-05T06:28:09.264" v="25" actId="2696"/>
        <pc:sldMkLst>
          <pc:docMk/>
          <pc:sldMk cId="3266506688" sldId="269"/>
        </pc:sldMkLst>
      </pc:sldChg>
      <pc:sldChg chg="add del">
        <pc:chgData name="Laura Oakley" userId="70caa953-f6a7-46db-9d2b-a8d461f7d8ee" providerId="ADAL" clId="{3575D7F2-02F6-4B9D-B417-DC46486B0D31}" dt="2026-09-05T06:28:11.640" v="27" actId="2696"/>
        <pc:sldMkLst>
          <pc:docMk/>
          <pc:sldMk cId="689143708" sldId="274"/>
        </pc:sldMkLst>
      </pc:sldChg>
      <pc:sldChg chg="add del">
        <pc:chgData name="Laura Oakley" userId="70caa953-f6a7-46db-9d2b-a8d461f7d8ee" providerId="ADAL" clId="{3575D7F2-02F6-4B9D-B417-DC46486B0D31}" dt="2026-09-05T06:28:17.693" v="28" actId="2696"/>
        <pc:sldMkLst>
          <pc:docMk/>
          <pc:sldMk cId="2898813312" sldId="275"/>
        </pc:sldMkLst>
      </pc:sldChg>
    </pc:docChg>
  </pc:docChgLst>
  <pc:docChgLst>
    <pc:chgData name="Devina Shryane" userId="S::d.shryane@harborne.bham.sch.uk::542d8b3c-d19b-4911-8143-fcc33040c941" providerId="AD" clId="Web-{4F42B8C1-EE63-8F47-3F14-36BB4BFD0131}"/>
    <pc:docChg chg="modSld">
      <pc:chgData name="Devina Shryane" userId="S::d.shryane@harborne.bham.sch.uk::542d8b3c-d19b-4911-8143-fcc33040c941" providerId="AD" clId="Web-{4F42B8C1-EE63-8F47-3F14-36BB4BFD0131}" dt="2026-09-08T07:56:13.649" v="1" actId="20577"/>
      <pc:docMkLst>
        <pc:docMk/>
      </pc:docMkLst>
      <pc:sldChg chg="modSp">
        <pc:chgData name="Devina Shryane" userId="S::d.shryane@harborne.bham.sch.uk::542d8b3c-d19b-4911-8143-fcc33040c941" providerId="AD" clId="Web-{4F42B8C1-EE63-8F47-3F14-36BB4BFD0131}" dt="2026-09-08T07:56:13.649" v="1" actId="20577"/>
        <pc:sldMkLst>
          <pc:docMk/>
          <pc:sldMk cId="80849396" sldId="273"/>
        </pc:sldMkLst>
        <pc:spChg chg="mod">
          <ac:chgData name="Devina Shryane" userId="S::d.shryane@harborne.bham.sch.uk::542d8b3c-d19b-4911-8143-fcc33040c941" providerId="AD" clId="Web-{4F42B8C1-EE63-8F47-3F14-36BB4BFD0131}" dt="2026-09-08T07:56:13.649" v="1" actId="20577"/>
          <ac:spMkLst>
            <pc:docMk/>
            <pc:sldMk cId="80849396" sldId="273"/>
            <ac:spMk id="3" creationId="{730CF6DD-DF16-0AF5-8644-E0CD9D0C1779}"/>
          </ac:spMkLst>
        </pc:spChg>
      </pc:sldChg>
    </pc:docChg>
  </pc:docChgLst>
  <pc:docChgLst>
    <pc:chgData name="Laura Oakley" userId="70caa953-f6a7-46db-9d2b-a8d461f7d8ee" providerId="ADAL" clId="{B81924FE-256D-48DE-A334-4D45791B6DAC}"/>
    <pc:docChg chg="modSld">
      <pc:chgData name="Laura Oakley" userId="70caa953-f6a7-46db-9d2b-a8d461f7d8ee" providerId="ADAL" clId="{B81924FE-256D-48DE-A334-4D45791B6DAC}" dt="2026-09-08T07:34:00.557" v="2" actId="20577"/>
      <pc:docMkLst>
        <pc:docMk/>
      </pc:docMkLst>
      <pc:sldChg chg="modSp mod">
        <pc:chgData name="Laura Oakley" userId="70caa953-f6a7-46db-9d2b-a8d461f7d8ee" providerId="ADAL" clId="{B81924FE-256D-48DE-A334-4D45791B6DAC}" dt="2026-09-08T07:34:00.557" v="2" actId="20577"/>
        <pc:sldMkLst>
          <pc:docMk/>
          <pc:sldMk cId="80849396" sldId="273"/>
        </pc:sldMkLst>
        <pc:spChg chg="mod">
          <ac:chgData name="Laura Oakley" userId="70caa953-f6a7-46db-9d2b-a8d461f7d8ee" providerId="ADAL" clId="{B81924FE-256D-48DE-A334-4D45791B6DAC}" dt="2026-09-08T07:34:00.557" v="2" actId="20577"/>
          <ac:spMkLst>
            <pc:docMk/>
            <pc:sldMk cId="80849396" sldId="273"/>
            <ac:spMk id="3" creationId="{730CF6DD-DF16-0AF5-8644-E0CD9D0C177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9DB3B-1F5D-8429-80B7-05BE0F806B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9057FE-3C60-ECE0-EF4D-F045028BD7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86468C-06DC-5728-8AC2-0C993C7E5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CA531-0433-DA11-45BC-BC3A44C9E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97D98-A88A-2668-F258-AA9018868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488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D8B23-D1B8-9C62-05A4-D3DAE0A0C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00C185-D19D-B1F7-8576-A522EA72D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77274-9E54-A7D2-4BB9-EB4369E4D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1F427-7788-FB78-6816-FE5CF908A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A6AA8-FEC8-7A30-AFBD-804CE1132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18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DE7AB-D3E5-5C3E-DB6B-B0FA5E3B7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EF61AF-D3DA-C22A-1BF4-E443B7B92F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A1E3D-64F8-F30B-D790-C0F1FCE89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0ECA2E-71A1-5F70-2F73-A9636D8FF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F042AB-57B3-212B-3EB7-4C0732086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447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3BBE3-9FA1-FD39-F21D-E098337D1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36E13-B221-0C98-ED0E-E072595085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BBA7D9-2DD1-147B-B5B9-AF2B7D2D4D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BEC3BA-6B7B-6ABE-EDD0-3E0934F54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343459-1705-6A2A-9D5C-9C4503A81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B99E83-8DAE-1B68-4BD6-532F5FD15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428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94ED7-25CA-8967-97B6-7F49AF20E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2635AD-3D88-3484-903B-B6D4EE710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C0E0FF-590A-905F-7406-18F0E852F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C1E6B5-D4E3-F329-33F6-4B0DE262F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E989C5-35DE-5EB7-E2B1-C11A1CE302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8A73EB-F59D-E4DC-FF9E-A503D45E2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E60487-25A9-A1E5-CD1A-67E25DF8F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2AE81D-22B3-685E-3BC6-67285DD50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0997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84D4B-2A5F-2CC5-03FC-86D211A33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DCCC9F-3939-719D-D319-4BA0D229F1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7D724A-5DF5-454B-56DE-091ADF5B3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C06991-8807-A94B-69D0-FD66B56CA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587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544CE7-66B0-AF5A-6BF3-230318324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2F7B43-3F6A-7DD0-85B5-34AFF5A13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AEAB0C-7E63-FD21-ED4D-6151DEB9B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82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B494A-2916-E8BC-6370-40556C59C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99ACF-DAC6-98B0-FF51-24CDD1A0E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CCB503-22DF-F1B3-1754-8A3D9B11E3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E9702A-0585-A778-8C7D-8120F4F15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D46CD-9F7A-B2F9-5BC2-EEFD1022C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4062B8-D9F0-6BD7-5ED7-5566764280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826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73262-46E5-2ACF-BDB1-FACCFAF44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5BFAFA-351E-8291-79B2-CDC5632324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927EBD-E8DD-2F0F-FAAF-E6AD8D8B64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3432CD-FDF0-C72F-5BAA-4037FC25B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C67555-903D-0D85-E46E-B8BCFC20E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57D84F-5DF9-7FB0-248A-E9087DDBB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6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EA186-0CD6-7A0D-ECCB-CA48322ED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A4A19-C8D4-49A7-822C-F5587ECD6D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6C700D-1BFB-AC53-4737-B37D8AC5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2BF891-D8DE-2127-A554-BF8E46BC7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2BB5A6-DBCF-45CC-CDFA-410CBE53F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137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511EE1-FE7F-81F4-2B0E-8B2DFCC86E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DB8896-EEC0-B995-21AA-E38A3009C2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70C08A-6587-8C37-4A68-420F095ED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7B464-96A2-D737-7D76-8D340D84C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113B7-7DB2-48F4-4E46-A952744E2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21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367853-808A-75C1-AD68-007948672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79E29E-92D2-B6ED-C510-036446130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2F1547-652B-19C5-73B3-538FDE96AF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AB1779-F7CF-4C54-9488-060048AF0F3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E6D61-B47D-3CF5-A492-49269B403E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600F9B-03A6-C166-05DA-64FD36EBC3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C3DE12-A2A8-4B4D-BC31-5E16DDC81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649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ogle.com/goto?url=CAESYwHrOzAVRjQso_09TaeoImR198Fty3hrlM-jYxl4hipN1Zkfni5h9Aax4rb8eWXqP5_VwvxOxMYXp3g7xN2xIw3hBQVQlk3VY7tqyMzo8PCJp0i7pNdxYYJx3AQSRB9LAGIE7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littlewandle.org.uk/resources/for-parents/#tabnametabBooksComingHom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.org.uk/resources/for-parents/#tabnametabSupportForPhonics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.org.uk/resources/for-parents/#tabnametabHowWeTeach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oksfortopics.com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21C4EA8-6B83-4338-913D-D75D3C4F3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527AA2-DC77-5736-CC6A-C241F0A0D0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6105" y="319148"/>
            <a:ext cx="3124151" cy="3736540"/>
          </a:xfrm>
        </p:spPr>
        <p:txBody>
          <a:bodyPr>
            <a:normAutofit fontScale="90000"/>
          </a:bodyPr>
          <a:lstStyle/>
          <a:p>
            <a:pPr algn="l"/>
            <a:r>
              <a:rPr lang="en-GB" sz="5400">
                <a:latin typeface="Sassoon Penpals" panose="02000400000000000000" pitchFamily="50" charset="0"/>
              </a:rPr>
              <a:t>Early Reading at Harborne Primary School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F1FC03-FFC2-4D35-558E-F448DC0279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6898" y="4286895"/>
            <a:ext cx="3124151" cy="1035781"/>
          </a:xfrm>
        </p:spPr>
        <p:txBody>
          <a:bodyPr>
            <a:normAutofit/>
          </a:bodyPr>
          <a:lstStyle/>
          <a:p>
            <a:pPr algn="l"/>
            <a:r>
              <a:rPr lang="en-GB">
                <a:latin typeface="Sassoon Penpals" panose="02000400000000000000" pitchFamily="50" charset="0"/>
              </a:rPr>
              <a:t>September 2026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AF6A671-C637-4547-85F4-51B6D1881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416432" y="1"/>
            <a:ext cx="2446384" cy="5777808"/>
            <a:chOff x="329184" y="1"/>
            <a:chExt cx="524256" cy="5777808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575CF26-3D3C-4C5A-A2B7-00432016EF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77809"/>
              <a:ext cx="521208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9413ED5-9ED4-4772-BCE4-2BCAE6B12E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04357C93-F0CB-4A1C-8F77-4E9063789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1084" y="679731"/>
            <a:ext cx="7682293" cy="56628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109637-7508-F648-AC55-DCA2B46F3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1063" y="1567873"/>
            <a:ext cx="3383280" cy="34174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3F8758-F1DC-FADD-A7B9-3E0216582F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t="14157" r="945" b="9213"/>
          <a:stretch/>
        </p:blipFill>
        <p:spPr>
          <a:xfrm>
            <a:off x="7812357" y="2187418"/>
            <a:ext cx="3383280" cy="2617368"/>
          </a:xfrm>
          <a:prstGeom prst="rect">
            <a:avLst/>
          </a:prstGeom>
        </p:spPr>
      </p:pic>
      <p:sp>
        <p:nvSpPr>
          <p:cNvPr id="6" name="AutoShape 2" descr="Letters and Sounds">
            <a:extLst>
              <a:ext uri="{FF2B5EF4-FFF2-40B4-BE49-F238E27FC236}">
                <a16:creationId xmlns:a16="http://schemas.microsoft.com/office/drawing/2014/main" id="{940BCD0F-1D94-67A6-AB4E-FB001D71CA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Letters and Sounds">
            <a:extLst>
              <a:ext uri="{FF2B5EF4-FFF2-40B4-BE49-F238E27FC236}">
                <a16:creationId xmlns:a16="http://schemas.microsoft.com/office/drawing/2014/main" id="{8C6EE715-DE50-1FF4-5BCD-A8A6BC3F4BE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6" descr="Letters and Sounds">
            <a:extLst>
              <a:ext uri="{FF2B5EF4-FFF2-40B4-BE49-F238E27FC236}">
                <a16:creationId xmlns:a16="http://schemas.microsoft.com/office/drawing/2014/main" id="{7E4EA0BE-0741-5BDC-8A25-5BAC3DDF017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3F7ABFF-3DCF-2523-A1E5-7C224D394C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92" y="4936792"/>
            <a:ext cx="1968603" cy="1682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13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66432-9485-DCCB-7EB1-96D197865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benefits of reading – Booktrust.org.uk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944B57-CCA6-515B-AAFD-30E296A06D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1982" y="1466850"/>
            <a:ext cx="10412743" cy="491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357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131297-3903-520B-7298-003255F34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09469" y="1011448"/>
            <a:ext cx="4624986" cy="51173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6B45AC-435E-A219-38F1-5B085D7723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058" y="935525"/>
            <a:ext cx="5643203" cy="5193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730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22EE1EF-B232-F75D-D8FF-750F9F36C2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6175" y="129222"/>
            <a:ext cx="9899650" cy="659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893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4" name="Rectangle 4103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6" name="Freeform: Shape 4105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6834" y="1153572"/>
            <a:ext cx="3200400" cy="44611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Reading at Harborne Primary School</a:t>
            </a:r>
            <a:b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alt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 </a:t>
            </a:r>
          </a:p>
        </p:txBody>
      </p:sp>
      <p:sp>
        <p:nvSpPr>
          <p:cNvPr id="4108" name="Arc 4107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altLang="en-US"/>
              <a:t>At Harborne Primary school we use a fluency</a:t>
            </a:r>
            <a:r>
              <a:rPr lang="en-GB" altLang="en-US"/>
              <a:t> first  </a:t>
            </a:r>
            <a:r>
              <a:rPr lang="en-US" altLang="en-US"/>
              <a:t> approach to all of our reading. 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altLang="en-US"/>
              <a:t>EYFS/KS1 Phonics – Little </a:t>
            </a:r>
            <a:r>
              <a:rPr lang="en-US" altLang="en-US" err="1"/>
              <a:t>Wandle</a:t>
            </a:r>
            <a:r>
              <a:rPr lang="en-GB" altLang="en-US"/>
              <a:t> phonics </a:t>
            </a:r>
            <a:endParaRPr lang="en-US" altLang="en-US"/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altLang="en-US"/>
              <a:t>KS2 Reading – Whole class Reading </a:t>
            </a:r>
          </a:p>
          <a:p>
            <a:pPr marL="114300" algn="l"/>
            <a:r>
              <a:rPr lang="en-US" altLang="en-US"/>
              <a:t>Fluency Approach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altLang="en-US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A fluent reader is one who can accurately and automatically decode words.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altLang="en-US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/>
              <a:t>“Reading fluency is the essential bridge that connects basic word decoding to deep text comprehension.” Tim Rasinski</a:t>
            </a:r>
            <a:endParaRPr lang="en-US" alt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89FAE03-C7F5-F175-D940-6869B01B4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358" y="2029756"/>
            <a:ext cx="1769642" cy="1512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9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4" name="Rectangle 4103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6" name="Rectangle 4105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108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10" name="Oval 4109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12" name="Arc 4111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151107" y="886638"/>
            <a:ext cx="7644627" cy="275108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>
                <a:latin typeface="Sassoon Penpals" panose="02000400000000000000" pitchFamily="50" charset="0"/>
              </a:rPr>
              <a:t>Reading at </a:t>
            </a:r>
            <a:br>
              <a:rPr lang="en-US" altLang="en-US">
                <a:latin typeface="Sassoon Penpals" panose="02000400000000000000" pitchFamily="50" charset="0"/>
              </a:rPr>
            </a:br>
            <a:r>
              <a:rPr lang="en-US" altLang="en-US">
                <a:latin typeface="Sassoon Penpals" panose="02000400000000000000" pitchFamily="50" charset="0"/>
              </a:rPr>
              <a:t>Harborne Primary School</a:t>
            </a:r>
            <a:br>
              <a:rPr lang="en-GB" altLang="en-US">
                <a:latin typeface="Comic Sans MS" panose="030F0702030302020204" pitchFamily="66" charset="0"/>
              </a:rPr>
            </a:br>
            <a:r>
              <a:rPr lang="en-GB" altLang="en-US"/>
              <a:t> </a:t>
            </a:r>
            <a:endParaRPr lang="en-US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038600" y="2962656"/>
            <a:ext cx="7644627" cy="3149107"/>
          </a:xfrm>
        </p:spPr>
        <p:txBody>
          <a:bodyPr>
            <a:normAutofit fontScale="92500" lnSpcReduction="20000"/>
          </a:bodyPr>
          <a:lstStyle/>
          <a:p>
            <a:r>
              <a:rPr lang="en-US" sz="3200">
                <a:latin typeface="Sassoon Penpals" panose="02000400000000000000" pitchFamily="50" charset="0"/>
              </a:rPr>
              <a:t>We love reading and we want all of our pupils to love it too. We create a culture of reading for pleasure and children benefit from a variety of book-themed events and good links with our local library. As part of our </a:t>
            </a:r>
            <a:r>
              <a:rPr lang="en-US" sz="3200" err="1">
                <a:latin typeface="Sassoon Penpals" panose="02000400000000000000" pitchFamily="50" charset="0"/>
              </a:rPr>
              <a:t>programme</a:t>
            </a:r>
            <a:r>
              <a:rPr lang="en-US" sz="3200">
                <a:latin typeface="Sassoon Penpals" panose="02000400000000000000" pitchFamily="50" charset="0"/>
              </a:rPr>
              <a:t> of teaching in English, we use a range of quality literature across the school. We have a well-stocked library  and classroom libraries in school. We use ‘sharing books’ to encourage children to share books and read widely at home and at school.</a:t>
            </a:r>
            <a:r>
              <a:rPr lang="en-GB" sz="3200">
                <a:latin typeface="Sassoon Penpals" panose="02000400000000000000" pitchFamily="50" charset="0"/>
              </a:rPr>
              <a:t> </a:t>
            </a:r>
            <a:r>
              <a:rPr lang="en-GB" altLang="en-US" sz="3200">
                <a:latin typeface="Sassoon Penpals" panose="02000400000000000000" pitchFamily="50" charset="0"/>
              </a:rPr>
              <a:t> </a:t>
            </a:r>
            <a:endParaRPr lang="en-US" altLang="en-US" sz="3200">
              <a:latin typeface="Sassoon Penpals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219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B4E47-27CD-54FC-DD62-E69BF14A2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fluency? 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CF6DD-DF16-0AF5-8644-E0CD9D0C17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GB">
              <a:hlinkClick r:id="rId2"/>
            </a:endParaRPr>
          </a:p>
          <a:p>
            <a:r>
              <a:rPr lang="en-US">
                <a:hlinkClick r:id="rId2"/>
              </a:rPr>
              <a:t>https://www.google.com/goto?url=CAESYwHrOzAVRjQso_09TaeoImR198Fty3hrlM-jYxl4hipN1Zkfni5h9Aax4rb8eWXqP5_VwvxOxMYXp3g7xN2xIw3hBQVQlk3VY7tqyMzo8PCJp0i7pNdxYYJx3AQSRB9LAGIE7Q</a:t>
            </a:r>
            <a:endParaRPr lang="en-GB"/>
          </a:p>
          <a:p>
            <a:endParaRPr lang="en-GB"/>
          </a:p>
          <a:p>
            <a:r>
              <a:rPr lang="en-GB"/>
              <a:t>Watch this fluency video to 1min 30, or create our own version if we have time!.</a:t>
            </a:r>
          </a:p>
        </p:txBody>
      </p:sp>
    </p:spTree>
    <p:extLst>
      <p:ext uri="{BB962C8B-B14F-4D97-AF65-F5344CB8AC3E}">
        <p14:creationId xmlns:p14="http://schemas.microsoft.com/office/powerpoint/2010/main" val="80849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ight Triangle 11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E723B2-10D3-D34A-7718-564F3E8B2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1992" y="701590"/>
            <a:ext cx="9984615" cy="5968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Little Wandle Letters and Sounds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AC5744C-B1AF-6B77-8E3C-CB235CF99F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65834" y="2063117"/>
            <a:ext cx="3193003" cy="27281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748CED5-089A-D81F-5AF5-1423A4AEAA49}"/>
              </a:ext>
            </a:extLst>
          </p:cNvPr>
          <p:cNvSpPr txBox="1"/>
          <p:nvPr/>
        </p:nvSpPr>
        <p:spPr>
          <a:xfrm>
            <a:off x="4882896" y="1376763"/>
            <a:ext cx="6015256" cy="464913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Little Wandle Letters and Sounds Revised is the fastest-growing, Department for Education-validated phonics </a:t>
            </a:r>
            <a:r>
              <a:rPr lang="en-US" err="1"/>
              <a:t>programme</a:t>
            </a:r>
            <a:r>
              <a:rPr lang="en-US"/>
              <a:t> used by over 5,000 primary schools in the UK and internationally.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One recent survey revealed that </a:t>
            </a:r>
            <a:r>
              <a:rPr lang="en-US" b="1"/>
              <a:t>over 96%</a:t>
            </a:r>
            <a:r>
              <a:rPr lang="en-US"/>
              <a:t> believed that Little Wandle was having a significant impact on the consistency of practice across their school!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aseline="30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0" i="0">
                <a:effectLst/>
              </a:rPr>
              <a:t>Children read diverse, engaging, fully decodable books that match the sounds they know</a:t>
            </a:r>
            <a:endParaRPr lang="en-US" baseline="30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aseline="30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Ofsted have identified how the Little Wandle </a:t>
            </a:r>
            <a:r>
              <a:rPr lang="en-US" err="1"/>
              <a:t>programme</a:t>
            </a:r>
            <a:r>
              <a:rPr lang="en-US"/>
              <a:t> has supported schools to develop a love of reading, ensure decodable texts are well-matched to children’s developing phonics knowledge and to ensure that early reading is </a:t>
            </a:r>
            <a:r>
              <a:rPr lang="en-US" err="1"/>
              <a:t>prioritised</a:t>
            </a:r>
            <a:r>
              <a:rPr lang="en-US"/>
              <a:t>, amongst other things!</a:t>
            </a:r>
          </a:p>
        </p:txBody>
      </p:sp>
    </p:spTree>
    <p:extLst>
      <p:ext uri="{BB962C8B-B14F-4D97-AF65-F5344CB8AC3E}">
        <p14:creationId xmlns:p14="http://schemas.microsoft.com/office/powerpoint/2010/main" val="3632037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D0D1B-BF80-6101-15E7-321BCC996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will your child bring home?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7FDB8-A32F-5B58-B88D-36BB7AE878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/>
              <a:t>Reading practice book                                                  Sharing book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>
                <a:hlinkClick r:id="rId2"/>
              </a:rPr>
              <a:t>https://www.littlewandle.org.uk/resources/for-parents/#tabnametabBooksComingHome</a:t>
            </a:r>
            <a:endParaRPr lang="en-GB"/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ED4730-04A8-8C19-9B59-88C14FAAAB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841" y="2591325"/>
            <a:ext cx="2072259" cy="19909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D7EBD5B-E5EE-8562-CB06-405CDB6115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2124" y="2277952"/>
            <a:ext cx="6463269" cy="261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5066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DBA00-370C-8BCC-3419-00BCF5339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say the sounds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FEA39FD-E764-31E6-45E8-AC2029897A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3634" y="1496441"/>
            <a:ext cx="8398811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2F7FCE-1C0C-674F-ED30-7DACA23CE3E5}"/>
              </a:ext>
            </a:extLst>
          </p:cNvPr>
          <p:cNvSpPr txBox="1"/>
          <p:nvPr/>
        </p:nvSpPr>
        <p:spPr>
          <a:xfrm>
            <a:off x="971550" y="6029325"/>
            <a:ext cx="9854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hlinkClick r:id="rId3"/>
              </a:rPr>
              <a:t>https://www.littlewandle.org.uk/resources/for-parents/#tabnametabSupportForPhonics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792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C6FC0-BA23-EFD1-4E3E-76633FCB4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we teach blending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4955B6-3A68-55F1-70DE-E7092F297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A7E101-A537-1FA6-D8E5-130ED2982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2435" y="1439860"/>
            <a:ext cx="7440063" cy="365811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89CDC8-C81C-D920-7A70-91CBA7C695B3}"/>
              </a:ext>
            </a:extLst>
          </p:cNvPr>
          <p:cNvSpPr txBox="1"/>
          <p:nvPr/>
        </p:nvSpPr>
        <p:spPr>
          <a:xfrm>
            <a:off x="2324100" y="5418140"/>
            <a:ext cx="75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hlinkClick r:id="rId3"/>
              </a:rPr>
              <a:t>https://www.littlewandle.org.uk/resources/for-parents/#tabnametabHowWeTeach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2311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9BB28C-A1D4-F379-57BC-64D5D9C10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743" y="1317038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Sassoon Penpals" panose="02000400000000000000" pitchFamily="50" charset="0"/>
              </a:rPr>
              <a:t>Beyond reading diaries 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6FFE3FB-92C9-230C-0178-CB6706EB9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lnSpcReduction="10000"/>
          </a:bodyPr>
          <a:lstStyle/>
          <a:p>
            <a:pPr fontAlgn="t">
              <a:buNone/>
            </a:pPr>
            <a:r>
              <a:rPr lang="en-GB" b="1" i="0">
                <a:effectLst/>
                <a:latin typeface="Sassoon Penpals" panose="02000400000000000000" pitchFamily="50" charset="0"/>
              </a:rPr>
              <a:t>This year, we will not be using reading diaries to record reading.</a:t>
            </a:r>
          </a:p>
          <a:p>
            <a:pPr fontAlgn="t">
              <a:buNone/>
            </a:pPr>
            <a:endParaRPr lang="en-GB" b="0" i="0">
              <a:effectLst/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1" i="0">
                <a:effectLst/>
                <a:latin typeface="Sassoon Penpals" panose="02000400000000000000" pitchFamily="50" charset="0"/>
              </a:rPr>
              <a:t>Research suggests that:</a:t>
            </a:r>
            <a:endParaRPr lang="en-GB" b="0" i="0">
              <a:effectLst/>
              <a:latin typeface="Sassoon Penpals" panose="02000400000000000000" pitchFamily="50" charset="0"/>
            </a:endParaRPr>
          </a:p>
          <a:p>
            <a:pPr fontAlgn="t"/>
            <a:r>
              <a:rPr lang="en-GB" b="0" i="0">
                <a:effectLst/>
                <a:latin typeface="Sassoon Penpals" panose="02000400000000000000" pitchFamily="50" charset="0"/>
              </a:rPr>
              <a:t>Reading records can make reading feel like a task rather than an enjoyable activity.</a:t>
            </a:r>
          </a:p>
          <a:p>
            <a:pPr fontAlgn="t"/>
            <a:r>
              <a:rPr lang="en-GB" b="0" i="0">
                <a:effectLst/>
                <a:latin typeface="Sassoon Penpals" panose="02000400000000000000" pitchFamily="50" charset="0"/>
              </a:rPr>
              <a:t>Children may begin to associate reading with pressure or obligation.</a:t>
            </a:r>
            <a:endParaRPr lang="en-GB">
              <a:latin typeface="Sassoon Penpals" panose="02000400000000000000" pitchFamily="50" charset="0"/>
            </a:endParaRPr>
          </a:p>
          <a:p>
            <a:pPr fontAlgn="t"/>
            <a:endParaRPr lang="en-GB" b="0" i="0">
              <a:effectLst/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1" i="0">
                <a:effectLst/>
                <a:latin typeface="Sassoon Penpals" panose="02000400000000000000" pitchFamily="50" charset="0"/>
              </a:rPr>
              <a:t>This does not mean that home reading will stop.</a:t>
            </a:r>
            <a:endParaRPr lang="en-GB" b="1">
              <a:latin typeface="Sassoon Penpals" panose="02000400000000000000" pitchFamily="50" charset="0"/>
            </a:endParaRPr>
          </a:p>
          <a:p>
            <a:pPr fontAlgn="t">
              <a:buNone/>
            </a:pPr>
            <a:r>
              <a:rPr lang="en-GB" b="0" i="0">
                <a:effectLst/>
                <a:latin typeface="Sassoon Penpals" panose="02000400000000000000" pitchFamily="50" charset="0"/>
              </a:rPr>
              <a:t>We still expect children to read at home regularly, with the focus on fostering a lifelong love of reading.</a:t>
            </a: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616564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14C8A6-30A3-24EF-D2FE-9CC48C703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Sassoon Penpals" panose="02000400000000000000" pitchFamily="50" charset="0"/>
              </a:rPr>
              <a:t>What now? 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066AA-29FC-29E5-A8F1-FCA9F8219A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9700" y="1396686"/>
            <a:ext cx="6334125" cy="5065534"/>
          </a:xfrm>
        </p:spPr>
        <p:txBody>
          <a:bodyPr>
            <a:normAutofit fontScale="62500" lnSpcReduction="20000"/>
          </a:bodyPr>
          <a:lstStyle/>
          <a:p>
            <a:r>
              <a:rPr lang="en-GB" sz="3200">
                <a:latin typeface="Sassoon Penpals" panose="02000400000000000000" pitchFamily="50" charset="0"/>
              </a:rPr>
              <a:t>Children should read daily at home to an adult. </a:t>
            </a:r>
          </a:p>
          <a:p>
            <a:endParaRPr lang="en-GB" sz="3200">
              <a:latin typeface="Sassoon Penpals" panose="02000400000000000000" pitchFamily="50" charset="0"/>
            </a:endParaRPr>
          </a:p>
          <a:p>
            <a:r>
              <a:rPr lang="en-GB" sz="3200">
                <a:latin typeface="Sassoon Penpals" panose="02000400000000000000" pitchFamily="50" charset="0"/>
              </a:rPr>
              <a:t>All children will still receive their reading practice book (at their phonics level) and a sharing book from the classroom library. </a:t>
            </a:r>
          </a:p>
          <a:p>
            <a:endParaRPr lang="en-GB" sz="3200">
              <a:latin typeface="Sassoon Penpals" panose="02000400000000000000" pitchFamily="50" charset="0"/>
            </a:endParaRPr>
          </a:p>
          <a:p>
            <a:r>
              <a:rPr lang="en-GB" sz="3200">
                <a:latin typeface="Sassoon Penpals" panose="02000400000000000000" pitchFamily="50" charset="0"/>
              </a:rPr>
              <a:t>Children will share their reading and favourite books/ authors during Book Club in school on Fridays. </a:t>
            </a:r>
          </a:p>
          <a:p>
            <a:endParaRPr lang="en-GB" sz="3200">
              <a:latin typeface="Sassoon Penpals" panose="02000400000000000000" pitchFamily="50" charset="0"/>
            </a:endParaRPr>
          </a:p>
          <a:p>
            <a:r>
              <a:rPr lang="en-GB" sz="3200">
                <a:latin typeface="Sassoon Penpals" panose="02000400000000000000" pitchFamily="50" charset="0"/>
              </a:rPr>
              <a:t>EYFS and KS1 will read their reading practice book at home to develop fluency and confidence. The aim is children will leave school at 90% fluency and return at over 95% fluency in the reading practice book.  </a:t>
            </a:r>
          </a:p>
          <a:p>
            <a:endParaRPr lang="en-GB" sz="3200">
              <a:latin typeface="Sassoon Penpals" panose="02000400000000000000" pitchFamily="50" charset="0"/>
            </a:endParaRPr>
          </a:p>
          <a:p>
            <a:r>
              <a:rPr lang="en-GB" sz="3200">
                <a:latin typeface="Sassoon Penpals" panose="02000400000000000000" pitchFamily="50" charset="0"/>
              </a:rPr>
              <a:t>In EYFS and KS1 Little </a:t>
            </a:r>
            <a:r>
              <a:rPr lang="en-GB" sz="3200" err="1">
                <a:latin typeface="Sassoon Penpals" panose="02000400000000000000" pitchFamily="50" charset="0"/>
              </a:rPr>
              <a:t>Wandle</a:t>
            </a:r>
            <a:r>
              <a:rPr lang="en-GB" sz="3200">
                <a:latin typeface="Sassoon Penpals" panose="02000400000000000000" pitchFamily="50" charset="0"/>
              </a:rPr>
              <a:t> assessments will happen every 6 weeks. </a:t>
            </a:r>
          </a:p>
          <a:p>
            <a:endParaRPr lang="en-GB" sz="3200">
              <a:latin typeface="Sassoon Penpals" panose="02000400000000000000" pitchFamily="50" charset="0"/>
            </a:endParaRPr>
          </a:p>
          <a:p>
            <a:endParaRPr lang="en-GB" sz="3200">
              <a:latin typeface="Sassoon Penpals" panose="020004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00505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AEA153-8B75-18E2-C18E-9B4661853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88" y="3752850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>
                <a:latin typeface="Sassoon Penpals" panose="02000400000000000000" pitchFamily="50" charset="0"/>
              </a:rPr>
              <a:t>Reading </a:t>
            </a:r>
            <a:br>
              <a:rPr lang="en-GB" sz="3600">
                <a:latin typeface="Sassoon Penpals" panose="02000400000000000000" pitchFamily="50" charset="0"/>
              </a:rPr>
            </a:br>
            <a:r>
              <a:rPr lang="en-GB" sz="3600">
                <a:latin typeface="Sassoon Penpals" panose="02000400000000000000" pitchFamily="50" charset="0"/>
              </a:rPr>
              <a:t>challenges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BD2260-9FBE-19A5-0150-FF8547FEF1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18" b="3825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A58C70-33B6-F912-3F74-05C8740C5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794" y="3992001"/>
            <a:ext cx="9050601" cy="3105140"/>
          </a:xfrm>
        </p:spPr>
        <p:txBody>
          <a:bodyPr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GB">
                <a:latin typeface="Sassoon Penpals" panose="02000400000000000000" pitchFamily="50" charset="0"/>
              </a:rPr>
              <a:t>This year the children will be able to take part in a series of reading challenges to achieve their Bronze, Silver and Gold Reading Awards. </a:t>
            </a:r>
          </a:p>
          <a:p>
            <a:pPr marL="0" indent="0">
              <a:buNone/>
            </a:pPr>
            <a:endParaRPr lang="en-GB">
              <a:latin typeface="Sassoon Penpals" panose="02000400000000000000" pitchFamily="50" charset="0"/>
            </a:endParaRPr>
          </a:p>
          <a:p>
            <a:pPr marL="0" indent="0">
              <a:buNone/>
            </a:pPr>
            <a:r>
              <a:rPr lang="en-GB">
                <a:latin typeface="Sassoon Penpals" panose="02000400000000000000" pitchFamily="50" charset="0"/>
              </a:rPr>
              <a:t>Children will need to read 5 books per half term to an adult and get their record sheet signed by parents/carers. </a:t>
            </a:r>
          </a:p>
          <a:p>
            <a:pPr marL="0" indent="0">
              <a:buNone/>
            </a:pPr>
            <a:endParaRPr lang="en-GB">
              <a:latin typeface="Sassoon Penpals" panose="02000400000000000000" pitchFamily="50" charset="0"/>
            </a:endParaRPr>
          </a:p>
          <a:p>
            <a:pPr marL="0" indent="0">
              <a:buNone/>
            </a:pPr>
            <a:r>
              <a:rPr lang="en-GB">
                <a:latin typeface="Sassoon Penpals" panose="02000400000000000000" pitchFamily="50" charset="0"/>
              </a:rPr>
              <a:t>The books will need to be a range of genres and represent our diverse community. </a:t>
            </a:r>
          </a:p>
          <a:p>
            <a:pPr marL="0" indent="0">
              <a:buNone/>
            </a:pPr>
            <a:r>
              <a:rPr lang="en-GB">
                <a:latin typeface="Sassoon Penpals" panose="02000400000000000000" pitchFamily="50" charset="0"/>
              </a:rPr>
              <a:t>Ideas can be found on </a:t>
            </a:r>
            <a:r>
              <a:rPr lang="en-GB">
                <a:latin typeface="Sassoon Penpals" panose="02000400000000000000" pitchFamily="50" charset="0"/>
                <a:hlinkClick r:id="rId3"/>
              </a:rPr>
              <a:t>https://www.booksfortopics.com/</a:t>
            </a:r>
            <a:endParaRPr lang="en-GB">
              <a:latin typeface="Sassoon Penpals" panose="02000400000000000000" pitchFamily="50" charset="0"/>
            </a:endParaRPr>
          </a:p>
          <a:p>
            <a:pPr marL="0" indent="0">
              <a:buNone/>
            </a:pPr>
            <a:endParaRPr lang="en-GB" sz="1800"/>
          </a:p>
          <a:p>
            <a:pPr marL="0" indent="0">
              <a:buNone/>
            </a:pPr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9075015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C9F12D15092D48B90315F7D2341692" ma:contentTypeVersion="19" ma:contentTypeDescription="Create a new document." ma:contentTypeScope="" ma:versionID="2cad32ef98a3b6df55b32a54dd49c142">
  <xsd:schema xmlns:xsd="http://www.w3.org/2001/XMLSchema" xmlns:xs="http://www.w3.org/2001/XMLSchema" xmlns:p="http://schemas.microsoft.com/office/2006/metadata/properties" xmlns:ns2="01834c66-9a36-4070-935e-aaed10784537" xmlns:ns3="4119fd80-9d16-4de6-8493-99609381fa1e" targetNamespace="http://schemas.microsoft.com/office/2006/metadata/properties" ma:root="true" ma:fieldsID="c4a0236cca2c95e92e35fe2ee2d9a7b4" ns2:_="" ns3:_="">
    <xsd:import namespace="01834c66-9a36-4070-935e-aaed10784537"/>
    <xsd:import namespace="4119fd80-9d16-4de6-8493-99609381fa1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834c66-9a36-4070-935e-aaed107845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c5a5b6d-ef8e-476e-9c9a-2abeb800c6dd}" ma:internalName="TaxCatchAll" ma:showField="CatchAllData" ma:web="01834c66-9a36-4070-935e-aaed107845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19fd80-9d16-4de6-8493-99609381fa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90d2865-afbb-45e1-bc9d-52d8a925d6b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1834c66-9a36-4070-935e-aaed10784537" xsi:nil="true"/>
    <lcf76f155ced4ddcb4097134ff3c332f xmlns="4119fd80-9d16-4de6-8493-99609381fa1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DB1F9CF-C6FC-4DE8-AFCA-7DF3247E6A8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4204E5-37AC-41A6-BEAE-AF2306F1748A}">
  <ds:schemaRefs>
    <ds:schemaRef ds:uri="01834c66-9a36-4070-935e-aaed10784537"/>
    <ds:schemaRef ds:uri="4119fd80-9d16-4de6-8493-99609381fa1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76275DE3-CD0F-48EF-8256-6A78B2F53986}">
  <ds:schemaRefs>
    <ds:schemaRef ds:uri="01834c66-9a36-4070-935e-aaed10784537"/>
    <ds:schemaRef ds:uri="4119fd80-9d16-4de6-8493-99609381fa1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Early Reading at Harborne Primary School </vt:lpstr>
      <vt:lpstr>The benefits of reading – Booktrust.org.uk </vt:lpstr>
      <vt:lpstr>PowerPoint Presentation</vt:lpstr>
      <vt:lpstr>PowerPoint Presentation</vt:lpstr>
      <vt:lpstr>Reading at Harborne Primary School  </vt:lpstr>
      <vt:lpstr>Reading at  Harborne Primary School  </vt:lpstr>
      <vt:lpstr>What is fluency? </vt:lpstr>
      <vt:lpstr>Little Wandle Letters and Sounds </vt:lpstr>
      <vt:lpstr>What will your child bring home? </vt:lpstr>
      <vt:lpstr>How to say the sounds</vt:lpstr>
      <vt:lpstr>How we teach blending </vt:lpstr>
      <vt:lpstr>Beyond reading diaries </vt:lpstr>
      <vt:lpstr>What now? </vt:lpstr>
      <vt:lpstr>Reading  challenges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at Harborne Primary School </dc:title>
  <dc:creator>Laura Oakley</dc:creator>
  <cp:revision>1</cp:revision>
  <dcterms:created xsi:type="dcterms:W3CDTF">2026-09-03T12:15:26Z</dcterms:created>
  <dcterms:modified xsi:type="dcterms:W3CDTF">2026-09-08T07:56:23Z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0x010100BAC9F12D15092D48B90315F7D2341692</vt:lpwstr>
  </property>
  <property fmtid="{D5CDD505-2E9C-101B-9397-08002B2CF9AE}" pid="3" name="MediaServiceImageTags">
    <vt:lpwstr/>
  </property>
</Properties>
</file>