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6" r:id="rId11"/>
    <p:sldId id="267" r:id="rId12"/>
    <p:sldId id="268" r:id="rId13"/>
    <p:sldId id="269" r:id="rId14"/>
    <p:sldId id="265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7" autoAdjust="0"/>
    <p:restoredTop sz="94660"/>
  </p:normalViewPr>
  <p:slideViewPr>
    <p:cSldViewPr snapToGrid="0">
      <p:cViewPr varScale="1">
        <p:scale>
          <a:sx n="106" d="100"/>
          <a:sy n="106" d="100"/>
        </p:scale>
        <p:origin x="73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E24F0E-841D-93D7-C39A-50E208D2B8F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80DC40B-DB30-CC95-65AB-749229CD908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34AE19-002B-644D-71F3-42918410EF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FC508-D851-4D26-86DB-FB565E2474EA}" type="datetimeFigureOut">
              <a:rPr lang="en-GB" smtClean="0"/>
              <a:t>04/07/2025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333DE0B-7128-DCA7-C9E6-7A2A9B2FF3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5E9BADF-70F3-5D7A-5557-B23EF95111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798738-EEF7-490F-B47A-732683A7E6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48313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F7584D-F2F1-C8EF-608E-AA57968C24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C3CB5C-D1F7-2D8E-E891-C68CE5A668F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6BB6030-B9FA-14CB-5FA8-7F464584CB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FC508-D851-4D26-86DB-FB565E2474EA}" type="datetimeFigureOut">
              <a:rPr lang="en-GB" smtClean="0"/>
              <a:t>04/07/2025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8243E0-5865-7100-BDBC-0E8C0FED90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7B221F2-FB38-6C6E-D569-A2CB7FF277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798738-EEF7-490F-B47A-732683A7E6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1768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63DC2E-62E6-B0E4-CF42-C143DA0A27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28AAD3A-F5DD-86B1-80BD-CD849C9B942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5B33BA-CA8D-E930-160E-F5B9BBA40F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FC508-D851-4D26-86DB-FB565E2474EA}" type="datetimeFigureOut">
              <a:rPr lang="en-GB" smtClean="0"/>
              <a:t>04/07/2025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A61C5B8-76D4-B81C-F3CB-61CF90A2C8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D0203C0-A331-4EAE-AD87-D9B015B753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798738-EEF7-490F-B47A-732683A7E6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98344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27F144-FC44-BD89-1469-6431F6B13A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4B72F7-7021-3533-C769-A5A3EBF09F9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36EF9EC-E576-8FD3-915F-B3D755FC9FF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1D0C15-BF79-A8E0-4615-8BEA618AE9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FC508-D851-4D26-86DB-FB565E2474EA}" type="datetimeFigureOut">
              <a:rPr lang="en-GB" smtClean="0"/>
              <a:t>04/07/2025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2C9104D-873F-F58A-DBE0-34061D42AB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A0BD41D-307D-FDD1-EF40-1F68EDF32A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798738-EEF7-490F-B47A-732683A7E6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44293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4BB521-CDBE-8B18-01F1-46594C31B1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C735C6B-45A0-D1B4-D1F0-64FDDA3404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4DF18E0-CC5C-6E5B-A50B-C891C581570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7794A2F-B9A7-E418-6C58-696BEAC55BF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8FBEDB4-92BE-3898-6DAF-EA49177CFFE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D585A88-EDE3-AB74-4237-C3B9096328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FC508-D851-4D26-86DB-FB565E2474EA}" type="datetimeFigureOut">
              <a:rPr lang="en-GB" smtClean="0"/>
              <a:t>04/07/2025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E6859AB-50FB-C32B-D985-29EEE6910E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70B2865-8AC8-97C4-DBB9-E69AD91407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798738-EEF7-490F-B47A-732683A7E6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55546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E43460-C3F3-827C-B61C-77F4C62F42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F5E7A3E-925A-CCBA-93DD-34A2462F1C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FC508-D851-4D26-86DB-FB565E2474EA}" type="datetimeFigureOut">
              <a:rPr lang="en-GB" smtClean="0"/>
              <a:t>04/07/2025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1D8836F-249D-8CB0-FF96-8C3638AF17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255039F-0C17-31F0-D636-86844C9D06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798738-EEF7-490F-B47A-732683A7E6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98494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42B7C0F-CA7B-7DA7-94AF-230855B637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FC508-D851-4D26-86DB-FB565E2474EA}" type="datetimeFigureOut">
              <a:rPr lang="en-GB" smtClean="0"/>
              <a:t>04/07/2025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E11BD95-629E-61A9-8074-578C9EB011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15A9BA6-5471-886D-7E42-861EE12F81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798738-EEF7-490F-B47A-732683A7E6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07776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088710-DB1A-1C1A-79D7-3F584A2D05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6F5120-1E19-B41B-443A-CC7C9A248D1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870962A-A50A-6BAA-5035-89A57372AB6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EC2F8E0-5CEA-5C46-BB1A-D36B49D206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FC508-D851-4D26-86DB-FB565E2474EA}" type="datetimeFigureOut">
              <a:rPr lang="en-GB" smtClean="0"/>
              <a:t>04/07/2025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408DE38-AEA2-CC3C-7DEF-E7421BD496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23E2692-A155-8937-97AE-26DFD45832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798738-EEF7-490F-B47A-732683A7E6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54792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36FC4A-92A0-C382-F6AF-24568D5841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9C3ADBF-6082-0A04-1446-C65E3485EFC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0361EF5-A291-E393-2B84-72D2775CD83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937790B-44B9-B95A-95C7-80367251E9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FC508-D851-4D26-86DB-FB565E2474EA}" type="datetimeFigureOut">
              <a:rPr lang="en-GB" smtClean="0"/>
              <a:t>04/07/2025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D69A489-A961-EE85-E7B5-7050456456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7F03706-182F-3084-8B29-198B514FB2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798738-EEF7-490F-B47A-732683A7E6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44673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9F5294-34E2-F51E-640E-C21DFBD1C9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06F8F5F-3A6B-906D-1547-7D20122EC24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E705C60-AF15-567D-508F-E13217C0E7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FC508-D851-4D26-86DB-FB565E2474EA}" type="datetimeFigureOut">
              <a:rPr lang="en-GB" smtClean="0"/>
              <a:t>04/07/2025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4E6A318-CF74-B1A4-4CFC-B150495558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7CFEABA-1C97-384E-B20C-8D27AAC3ED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798738-EEF7-490F-B47A-732683A7E6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24982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C7C7A90-D1F6-4FAF-042D-567B5CDD91A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D4F0FB6-70B0-94C6-C890-4779A55F562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8716E3-6770-0BA2-913A-6CC176F12E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FC508-D851-4D26-86DB-FB565E2474EA}" type="datetimeFigureOut">
              <a:rPr lang="en-GB" smtClean="0"/>
              <a:t>04/07/2025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14E87E2-10E4-FA61-D0B6-1AD6312E51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3174D3-4D63-5DF5-A782-97A9BCAB68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798738-EEF7-490F-B47A-732683A7E6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38843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06B7DEC-D4A7-C603-F9FB-F8C220F45B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5962F8D-2989-B43D-A3C5-A7B59A4E009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CE4ACC-7D7F-99F0-A004-F05348B8D44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77FC508-D851-4D26-86DB-FB565E2474EA}" type="datetimeFigureOut">
              <a:rPr lang="en-GB" smtClean="0"/>
              <a:t>04/07/2025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7DED134-07BB-3515-1F3A-BC8CEC9CC86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4F386BE-E77E-C452-16E5-8DE9330222C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7798738-EEF7-490F-B47A-732683A7E6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67782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37" name="Rectangle 1036">
            <a:extLst>
              <a:ext uri="{FF2B5EF4-FFF2-40B4-BE49-F238E27FC236}">
                <a16:creationId xmlns:a16="http://schemas.microsoft.com/office/drawing/2014/main" id="{7E846B4F-C734-C50A-5EFB-681FB25B19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94AC1F1-01D2-F913-5D8F-4102EA82D12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828800" y="607291"/>
            <a:ext cx="8344615" cy="1331674"/>
          </a:xfrm>
        </p:spPr>
        <p:txBody>
          <a:bodyPr>
            <a:normAutofit fontScale="90000"/>
          </a:bodyPr>
          <a:lstStyle/>
          <a:p>
            <a:br>
              <a:rPr lang="en-GB" sz="3100" dirty="0"/>
            </a:br>
            <a:br>
              <a:rPr lang="en-GB" sz="3100" dirty="0"/>
            </a:br>
            <a:r>
              <a:rPr lang="en-GB" sz="3100" b="1" dirty="0"/>
              <a:t>Harborne Primary School</a:t>
            </a:r>
            <a:br>
              <a:rPr lang="en-GB" sz="3100" dirty="0"/>
            </a:br>
            <a:r>
              <a:rPr lang="en-GB" sz="3100" b="1" dirty="0"/>
              <a:t>SEND Improvement Strategy 2025–2026</a:t>
            </a:r>
            <a:br>
              <a:rPr lang="en-GB" sz="3100" dirty="0"/>
            </a:br>
            <a:endParaRPr lang="en-GB" sz="3100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59FFB86-C3C4-876E-5490-2E734A5EBA1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139145" y="5098775"/>
            <a:ext cx="8034270" cy="1058710"/>
          </a:xfrm>
        </p:spPr>
        <p:txBody>
          <a:bodyPr>
            <a:normAutofit fontScale="92500" lnSpcReduction="20000"/>
          </a:bodyPr>
          <a:lstStyle/>
          <a:p>
            <a:r>
              <a:rPr lang="en-GB" sz="3200" b="1" i="1" dirty="0">
                <a:solidFill>
                  <a:srgbClr val="C00000"/>
                </a:solidFill>
              </a:rPr>
              <a:t>“Every child deserves a quality education and the support to thrive.”</a:t>
            </a:r>
            <a:br>
              <a:rPr lang="en-GB" sz="2000" dirty="0"/>
            </a:br>
            <a:endParaRPr lang="en-GB" sz="2000" dirty="0"/>
          </a:p>
        </p:txBody>
      </p:sp>
      <p:pic>
        <p:nvPicPr>
          <p:cNvPr id="1030" name="Picture 6">
            <a:extLst>
              <a:ext uri="{FF2B5EF4-FFF2-40B4-BE49-F238E27FC236}">
                <a16:creationId xmlns:a16="http://schemas.microsoft.com/office/drawing/2014/main" id="{295D59DD-65C0-7D68-BF13-AA551B85F3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2" b="718"/>
          <a:stretch>
            <a:fillRect/>
          </a:stretch>
        </p:blipFill>
        <p:spPr bwMode="auto">
          <a:xfrm>
            <a:off x="4397139" y="1770990"/>
            <a:ext cx="2440983" cy="24417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48368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60" name="Rectangle 2059">
            <a:extLst>
              <a:ext uri="{FF2B5EF4-FFF2-40B4-BE49-F238E27FC236}">
                <a16:creationId xmlns:a16="http://schemas.microsoft.com/office/drawing/2014/main" id="{CBB0869A-0BE5-B3E9-F73D-2F3691E4D93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A5423D0-D853-D408-D11C-116F863F94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1114923"/>
            <a:ext cx="4621553" cy="1360728"/>
          </a:xfrm>
        </p:spPr>
        <p:txBody>
          <a:bodyPr anchor="b">
            <a:normAutofit/>
          </a:bodyPr>
          <a:lstStyle/>
          <a:p>
            <a:r>
              <a:rPr lang="en-GB" sz="4100" b="1"/>
              <a:t>Acknowledging the Ofsted Feedback</a:t>
            </a:r>
            <a:endParaRPr lang="en-GB" sz="41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9A646EA-4C76-F948-8ED9-275ABE11D0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2648" y="2584058"/>
            <a:ext cx="4621553" cy="3159018"/>
          </a:xfrm>
        </p:spPr>
        <p:txBody>
          <a:bodyPr>
            <a:normAutofit/>
          </a:bodyPr>
          <a:lstStyle/>
          <a:p>
            <a:r>
              <a:rPr lang="en-GB" sz="1500" b="1"/>
              <a:t>What Ofsted Told Us (May 2025):</a:t>
            </a:r>
            <a:endParaRPr lang="en-GB" sz="1500"/>
          </a:p>
          <a:p>
            <a:pPr lvl="0"/>
            <a:r>
              <a:rPr lang="en-GB" sz="1500"/>
              <a:t>Pupils with SEND do not receive the standard of education they deserve</a:t>
            </a:r>
          </a:p>
          <a:p>
            <a:pPr lvl="0"/>
            <a:r>
              <a:rPr lang="en-GB" sz="1500"/>
              <a:t>Systems for identification, assessment, and support are not effective</a:t>
            </a:r>
          </a:p>
          <a:p>
            <a:pPr lvl="0"/>
            <a:r>
              <a:rPr lang="en-GB" sz="1500"/>
              <a:t>Staff training and external support require urgent attention</a:t>
            </a:r>
          </a:p>
          <a:p>
            <a:pPr lvl="0"/>
            <a:r>
              <a:rPr lang="en-GB" sz="1500"/>
              <a:t>Pupils with SEND are disproportionately affected by suspensions</a:t>
            </a:r>
          </a:p>
          <a:p>
            <a:r>
              <a:rPr lang="en-GB" sz="1500"/>
              <a:t>🔍 </a:t>
            </a:r>
            <a:r>
              <a:rPr lang="en-GB" sz="1500" i="1"/>
              <a:t>We take these findings extremely seriously and are committed to change.</a:t>
            </a:r>
            <a:endParaRPr lang="en-GB" sz="1500"/>
          </a:p>
          <a:p>
            <a:endParaRPr lang="en-GB" sz="150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61016D5F-BC1F-3E48-49B6-5DB8A0A24FC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91261" y="1123076"/>
            <a:ext cx="5837780" cy="46118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34204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D9E436F-7E74-0D89-7AC7-2F5D15E7F67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084" name="Rectangle 3083">
            <a:extLst>
              <a:ext uri="{FF2B5EF4-FFF2-40B4-BE49-F238E27FC236}">
                <a16:creationId xmlns:a16="http://schemas.microsoft.com/office/drawing/2014/main" id="{C20CE451-818C-E63D-258B-234B6C543D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AAE4458-37D2-A4C3-D403-1A992CC2D2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603504"/>
            <a:ext cx="4361686" cy="1527048"/>
          </a:xfrm>
        </p:spPr>
        <p:txBody>
          <a:bodyPr anchor="b">
            <a:normAutofit/>
          </a:bodyPr>
          <a:lstStyle/>
          <a:p>
            <a:r>
              <a:rPr lang="en-GB" sz="4100" b="1"/>
              <a:t>Immediate Leadership Action</a:t>
            </a:r>
            <a:endParaRPr lang="en-GB" sz="41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12186B-CA72-DE27-297D-36FB877E7E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2647" y="2212848"/>
            <a:ext cx="4361687" cy="4096512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sz="1800"/>
          </a:p>
          <a:p>
            <a:r>
              <a:rPr lang="en-GB" sz="1800" b="1"/>
              <a:t>Our Response Since the Inspection:</a:t>
            </a:r>
            <a:endParaRPr lang="en-GB" sz="1800"/>
          </a:p>
          <a:p>
            <a:pPr lvl="0"/>
            <a:r>
              <a:rPr lang="en-GB" sz="1800"/>
              <a:t>Commissioned </a:t>
            </a:r>
            <a:r>
              <a:rPr lang="en-GB" sz="1800" b="1"/>
              <a:t>Mrs Herera</a:t>
            </a:r>
            <a:r>
              <a:rPr lang="en-GB" sz="1800"/>
              <a:t> (May 2025) to build robust systems</a:t>
            </a:r>
          </a:p>
          <a:p>
            <a:pPr lvl="0"/>
            <a:r>
              <a:rPr lang="en-GB" sz="1800"/>
              <a:t>Prioritised statutory compliance and early intervention</a:t>
            </a:r>
          </a:p>
          <a:p>
            <a:pPr lvl="0"/>
            <a:r>
              <a:rPr lang="en-GB" sz="1800"/>
              <a:t>Conducted internal reviews and reallocated key roles</a:t>
            </a:r>
          </a:p>
          <a:p>
            <a:pPr lvl="0"/>
            <a:r>
              <a:rPr lang="en-GB" sz="1800"/>
              <a:t>Reaffirmed SEND as a school-wide priority</a:t>
            </a:r>
          </a:p>
          <a:p>
            <a:endParaRPr lang="en-GB" sz="180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0F4AF65-C7B5-4C8F-D743-80CEE70883D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4051" r="12533" b="2"/>
          <a:stretch>
            <a:fillRect/>
          </a:stretch>
        </p:blipFill>
        <p:spPr>
          <a:xfrm>
            <a:off x="5818632" y="-1"/>
            <a:ext cx="6373368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78555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78BE499-630E-E5AD-5C2F-2BA3BF56DCE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108" name="Rectangle 4107">
            <a:extLst>
              <a:ext uri="{FF2B5EF4-FFF2-40B4-BE49-F238E27FC236}">
                <a16:creationId xmlns:a16="http://schemas.microsoft.com/office/drawing/2014/main" id="{CBB0869A-0BE5-B3E9-F73D-2F3691E4D93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838E65C-D26E-8927-0B9E-8BC6707C67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1114923"/>
            <a:ext cx="4621553" cy="1360728"/>
          </a:xfrm>
        </p:spPr>
        <p:txBody>
          <a:bodyPr anchor="b">
            <a:normAutofit/>
          </a:bodyPr>
          <a:lstStyle/>
          <a:p>
            <a:r>
              <a:rPr lang="en-GB" sz="3400" b="1" dirty="0"/>
              <a:t>Strengthening Capacity</a:t>
            </a:r>
            <a:br>
              <a:rPr lang="en-GB" sz="3400" dirty="0"/>
            </a:br>
            <a:endParaRPr lang="en-GB" sz="34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675F00-DF77-A1B3-4E05-E26C091F05C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2648" y="2584058"/>
            <a:ext cx="4621553" cy="3159018"/>
          </a:xfrm>
        </p:spPr>
        <p:txBody>
          <a:bodyPr>
            <a:normAutofit/>
          </a:bodyPr>
          <a:lstStyle/>
          <a:p>
            <a:r>
              <a:rPr lang="en-GB" sz="1500" b="1" dirty="0"/>
              <a:t>Challenges Identified:</a:t>
            </a:r>
            <a:endParaRPr lang="en-GB" sz="1500" dirty="0"/>
          </a:p>
          <a:p>
            <a:pPr lvl="0"/>
            <a:r>
              <a:rPr lang="en-GB" sz="1500" dirty="0"/>
              <a:t>Recruitment of trained key workers for complex needs</a:t>
            </a:r>
          </a:p>
          <a:p>
            <a:pPr lvl="0"/>
            <a:r>
              <a:rPr lang="en-GB" sz="1500" dirty="0"/>
              <a:t>Inconsistent monitoring (INSIGHT vs paper-based systems)</a:t>
            </a:r>
          </a:p>
          <a:p>
            <a:r>
              <a:rPr lang="en-GB" sz="1500" b="1" dirty="0"/>
              <a:t>Our Action Plan:</a:t>
            </a:r>
            <a:endParaRPr lang="en-GB" sz="1500" dirty="0"/>
          </a:p>
          <a:p>
            <a:pPr lvl="0"/>
            <a:r>
              <a:rPr lang="en-GB" sz="1500" dirty="0"/>
              <a:t>Recruiting </a:t>
            </a:r>
            <a:r>
              <a:rPr lang="en-GB" sz="1500" b="1" dirty="0"/>
              <a:t>SEND Key Workers</a:t>
            </a:r>
            <a:r>
              <a:rPr lang="en-GB" sz="1500" dirty="0"/>
              <a:t> for Autumn Term</a:t>
            </a:r>
          </a:p>
          <a:p>
            <a:pPr lvl="0"/>
            <a:r>
              <a:rPr lang="en-GB" sz="1500" dirty="0"/>
              <a:t>Unifying systems to improve </a:t>
            </a:r>
            <a:r>
              <a:rPr lang="en-GB" sz="1500" b="1" dirty="0"/>
              <a:t>progress tracking</a:t>
            </a:r>
            <a:endParaRPr lang="en-GB" sz="1500" dirty="0"/>
          </a:p>
          <a:p>
            <a:pPr lvl="0"/>
            <a:r>
              <a:rPr lang="en-GB" sz="1500" dirty="0"/>
              <a:t>Investing in skilled staff to work 1:1 with high-need pupils</a:t>
            </a:r>
          </a:p>
          <a:p>
            <a:endParaRPr lang="en-GB" sz="15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962F2C8-9B98-152F-F162-5418208F55B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91261" y="1123076"/>
            <a:ext cx="5837780" cy="46118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9310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B5C0F53-3C3A-0171-B32D-C590D28412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134" name="Rectangle 5133">
            <a:extLst>
              <a:ext uri="{FF2B5EF4-FFF2-40B4-BE49-F238E27FC236}">
                <a16:creationId xmlns:a16="http://schemas.microsoft.com/office/drawing/2014/main" id="{BA2AFC67-0973-EC0D-F14E-710D701B20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CCEFCBC-2435-6D7D-38E5-1B5BF6E6ED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603504"/>
            <a:ext cx="3553412" cy="1527048"/>
          </a:xfrm>
        </p:spPr>
        <p:txBody>
          <a:bodyPr anchor="b">
            <a:normAutofit/>
          </a:bodyPr>
          <a:lstStyle/>
          <a:p>
            <a:r>
              <a:rPr lang="en-GB" sz="3100" b="1"/>
              <a:t>Improving Behaviour Support</a:t>
            </a:r>
            <a:br>
              <a:rPr lang="en-GB" sz="3100"/>
            </a:br>
            <a:endParaRPr lang="en-GB" sz="31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451783-2B4C-1296-EC5E-7017A2C2072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2648" y="2212848"/>
            <a:ext cx="3553412" cy="412242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1500" b="1"/>
              <a:t>Context:</a:t>
            </a:r>
            <a:endParaRPr lang="en-GB" sz="1500"/>
          </a:p>
          <a:p>
            <a:pPr lvl="0"/>
            <a:r>
              <a:rPr lang="en-GB" sz="1500"/>
              <a:t>SEND pupils accounted for the majority of suspensions this year</a:t>
            </a:r>
          </a:p>
          <a:p>
            <a:r>
              <a:rPr lang="en-GB" sz="1500" b="1"/>
              <a:t>Our Support Strategy:</a:t>
            </a:r>
            <a:endParaRPr lang="en-GB" sz="1500"/>
          </a:p>
          <a:p>
            <a:pPr lvl="0"/>
            <a:r>
              <a:rPr lang="en-GB" sz="1500"/>
              <a:t>Commissioned external experts: COBs, PSS, Ed Psych, CAT, STICK</a:t>
            </a:r>
          </a:p>
          <a:p>
            <a:pPr lvl="0"/>
            <a:r>
              <a:rPr lang="en-GB" sz="1500"/>
              <a:t>Strengthened individual support plans</a:t>
            </a:r>
          </a:p>
          <a:p>
            <a:pPr lvl="0"/>
            <a:r>
              <a:rPr lang="en-GB" sz="1500"/>
              <a:t>Increased purchased hours for 2025–2026</a:t>
            </a:r>
          </a:p>
          <a:p>
            <a:pPr lvl="0"/>
            <a:r>
              <a:rPr lang="en-GB" sz="1500"/>
              <a:t>TA placements in other schools to observe best practice</a:t>
            </a:r>
          </a:p>
          <a:p>
            <a:pPr lvl="0"/>
            <a:r>
              <a:rPr lang="en-GB" sz="1500"/>
              <a:t>Commitment to </a:t>
            </a:r>
            <a:r>
              <a:rPr lang="en-GB" sz="1500" b="1"/>
              <a:t>whole-school behaviour training</a:t>
            </a:r>
            <a:r>
              <a:rPr lang="en-GB" sz="1500"/>
              <a:t> in Autumn</a:t>
            </a:r>
          </a:p>
          <a:p>
            <a:endParaRPr lang="en-GB" sz="150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4F1381E-92FC-95BE-8C57-DC8A069E3E3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930" r="14001" b="2"/>
          <a:stretch>
            <a:fillRect/>
          </a:stretch>
        </p:blipFill>
        <p:spPr>
          <a:xfrm>
            <a:off x="4752550" y="10"/>
            <a:ext cx="7439450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36650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087C5B2-77F6-AB80-86C4-92D4BE7AA1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6156" name="Rectangle 6155">
            <a:extLst>
              <a:ext uri="{FF2B5EF4-FFF2-40B4-BE49-F238E27FC236}">
                <a16:creationId xmlns:a16="http://schemas.microsoft.com/office/drawing/2014/main" id="{BA2AFC67-0973-EC0D-F14E-710D701B20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EF86143-62FE-B4F5-AFD6-02C8231F32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603504"/>
            <a:ext cx="3553412" cy="1527048"/>
          </a:xfrm>
        </p:spPr>
        <p:txBody>
          <a:bodyPr anchor="b">
            <a:normAutofit/>
          </a:bodyPr>
          <a:lstStyle/>
          <a:p>
            <a:r>
              <a:rPr lang="en-GB" sz="3400" b="1"/>
              <a:t>Staff Training &amp; Expertise</a:t>
            </a:r>
            <a:br>
              <a:rPr lang="en-GB" sz="3400"/>
            </a:br>
            <a:endParaRPr lang="en-GB" sz="34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89B3D6-60AD-C2A8-3E27-B2AB424473D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2648" y="2212848"/>
            <a:ext cx="3553412" cy="412242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1800" b="1" dirty="0"/>
              <a:t>Training in Progress:</a:t>
            </a:r>
            <a:endParaRPr lang="en-GB" sz="1800" dirty="0"/>
          </a:p>
          <a:p>
            <a:pPr lvl="0"/>
            <a:r>
              <a:rPr lang="en-GB" sz="1800" dirty="0"/>
              <a:t>Refresher sessions on the </a:t>
            </a:r>
            <a:r>
              <a:rPr lang="en-GB" sz="1800" b="1" dirty="0"/>
              <a:t>SEND Toolkit</a:t>
            </a:r>
            <a:endParaRPr lang="en-GB" sz="1800" dirty="0"/>
          </a:p>
          <a:p>
            <a:pPr lvl="0"/>
            <a:r>
              <a:rPr lang="en-GB" sz="1800" dirty="0"/>
              <a:t>Focused CPD on </a:t>
            </a:r>
            <a:r>
              <a:rPr lang="en-GB" sz="1800" b="1" dirty="0"/>
              <a:t>adaptive practice, inclusion</a:t>
            </a:r>
            <a:r>
              <a:rPr lang="en-GB" sz="1800" dirty="0"/>
              <a:t>, and behaviour support</a:t>
            </a:r>
          </a:p>
          <a:p>
            <a:pPr lvl="0"/>
            <a:r>
              <a:rPr lang="en-GB" sz="1800" dirty="0"/>
              <a:t>Bespoke training on </a:t>
            </a:r>
            <a:r>
              <a:rPr lang="en-GB" sz="1800" b="1" dirty="0"/>
              <a:t>effective deployment of Teaching Assistants</a:t>
            </a:r>
            <a:endParaRPr lang="en-GB" sz="1800" dirty="0"/>
          </a:p>
          <a:p>
            <a:r>
              <a:rPr lang="en-GB" sz="1800" dirty="0"/>
              <a:t>🛠️ </a:t>
            </a:r>
            <a:r>
              <a:rPr lang="en-GB" sz="1800" i="1" dirty="0"/>
              <a:t>We are ensuring that every adult is equipped to support every child.</a:t>
            </a:r>
            <a:endParaRPr lang="en-GB" sz="1800" dirty="0"/>
          </a:p>
          <a:p>
            <a:pPr marL="0" indent="0">
              <a:buNone/>
            </a:pPr>
            <a:endParaRPr lang="en-GB" sz="1800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A7F6E7E-730D-24A6-0B8E-FF98783EBCA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930" r="14001" b="2"/>
          <a:stretch>
            <a:fillRect/>
          </a:stretch>
        </p:blipFill>
        <p:spPr>
          <a:xfrm>
            <a:off x="4752550" y="10"/>
            <a:ext cx="7439450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6802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9787633-2D31-05ED-0B94-CC44AF1F9E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180" name="Rectangle 7179">
            <a:extLst>
              <a:ext uri="{FF2B5EF4-FFF2-40B4-BE49-F238E27FC236}">
                <a16:creationId xmlns:a16="http://schemas.microsoft.com/office/drawing/2014/main" id="{2961259D-605E-E200-FF9F-7C8C71D7C8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A8EB9D0-A972-FD2B-FBDC-B66A98FFF6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600074"/>
            <a:ext cx="6035040" cy="1529932"/>
          </a:xfrm>
        </p:spPr>
        <p:txBody>
          <a:bodyPr anchor="b">
            <a:normAutofit/>
          </a:bodyPr>
          <a:lstStyle/>
          <a:p>
            <a:r>
              <a:rPr lang="en-GB" sz="3400" b="1"/>
              <a:t>Embedding Effective Systems</a:t>
            </a:r>
            <a:br>
              <a:rPr lang="en-GB" sz="3400"/>
            </a:br>
            <a:endParaRPr lang="en-GB" sz="34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6B39A89-6B17-4AA9-AF8A-A6D100CCC3D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2647" y="2212848"/>
            <a:ext cx="6035041" cy="4096512"/>
          </a:xfrm>
        </p:spPr>
        <p:txBody>
          <a:bodyPr>
            <a:normAutofit/>
          </a:bodyPr>
          <a:lstStyle/>
          <a:p>
            <a:r>
              <a:rPr lang="en-GB" sz="1800"/>
              <a:t>From September 2025:</a:t>
            </a:r>
          </a:p>
          <a:p>
            <a:pPr lvl="0"/>
            <a:r>
              <a:rPr lang="en-GB" sz="1800"/>
              <a:t>One digital system for </a:t>
            </a:r>
            <a:r>
              <a:rPr lang="en-GB" sz="1800" b="1"/>
              <a:t>SEND identification, assessment &amp; planning</a:t>
            </a:r>
            <a:endParaRPr lang="en-GB" sz="1800"/>
          </a:p>
          <a:p>
            <a:pPr lvl="0"/>
            <a:r>
              <a:rPr lang="en-GB" sz="1800"/>
              <a:t>Consistent use of impact measures across all year groups</a:t>
            </a:r>
          </a:p>
          <a:p>
            <a:pPr lvl="0"/>
            <a:r>
              <a:rPr lang="en-GB" sz="1800"/>
              <a:t>Increased use of </a:t>
            </a:r>
            <a:r>
              <a:rPr lang="en-GB" sz="1800" b="1"/>
              <a:t>'Five-a-Day' strategies</a:t>
            </a:r>
            <a:r>
              <a:rPr lang="en-GB" sz="1800"/>
              <a:t> for targeted support</a:t>
            </a:r>
          </a:p>
          <a:p>
            <a:pPr lvl="0"/>
            <a:r>
              <a:rPr lang="en-GB" sz="1800" b="1"/>
              <a:t>Termly reviews</a:t>
            </a:r>
            <a:r>
              <a:rPr lang="en-GB" sz="1800"/>
              <a:t> for every child on the SEND register</a:t>
            </a:r>
          </a:p>
          <a:p>
            <a:endParaRPr lang="en-GB" sz="180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D3B61E8-8E4A-6117-54BF-2845062F750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2959" r="1" b="25580"/>
          <a:stretch>
            <a:fillRect/>
          </a:stretch>
        </p:blipFill>
        <p:spPr>
          <a:xfrm>
            <a:off x="7345680" y="10"/>
            <a:ext cx="4846320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837490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26A22A1-BEFE-447B-3683-E19F277634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204" name="Rectangle 8203">
            <a:extLst>
              <a:ext uri="{FF2B5EF4-FFF2-40B4-BE49-F238E27FC236}">
                <a16:creationId xmlns:a16="http://schemas.microsoft.com/office/drawing/2014/main" id="{2961259D-605E-E200-FF9F-7C8C71D7C8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FF2B6BE-7C18-7119-4FDC-7882BDB474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600074"/>
            <a:ext cx="6035040" cy="1529932"/>
          </a:xfrm>
        </p:spPr>
        <p:txBody>
          <a:bodyPr anchor="b">
            <a:normAutofit/>
          </a:bodyPr>
          <a:lstStyle/>
          <a:p>
            <a:r>
              <a:rPr lang="en-GB" sz="3400" b="1"/>
              <a:t>Partnership and External Expertise</a:t>
            </a:r>
            <a:br>
              <a:rPr lang="en-GB" sz="3400"/>
            </a:br>
            <a:endParaRPr lang="en-GB" sz="34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A7DDEA-B364-BFEF-EA94-9F0923E56B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2647" y="2212848"/>
            <a:ext cx="6035041" cy="4096512"/>
          </a:xfrm>
        </p:spPr>
        <p:txBody>
          <a:bodyPr>
            <a:normAutofit/>
          </a:bodyPr>
          <a:lstStyle/>
          <a:p>
            <a:pPr lvl="0"/>
            <a:r>
              <a:rPr lang="en-GB" sz="1800" dirty="0"/>
              <a:t>Proactive use of </a:t>
            </a:r>
            <a:r>
              <a:rPr lang="en-GB" sz="1800" b="1" dirty="0"/>
              <a:t>multi-agency professionals</a:t>
            </a:r>
            <a:endParaRPr lang="en-GB" sz="1800" dirty="0"/>
          </a:p>
          <a:p>
            <a:pPr lvl="0"/>
            <a:r>
              <a:rPr lang="en-GB" sz="1800" dirty="0"/>
              <a:t>Timely referrals and shared support planning</a:t>
            </a:r>
          </a:p>
          <a:p>
            <a:pPr lvl="0"/>
            <a:r>
              <a:rPr lang="en-GB" sz="1800" dirty="0"/>
              <a:t>Additional hours commissioned to </a:t>
            </a:r>
            <a:r>
              <a:rPr lang="en-GB" sz="1800" b="1" dirty="0"/>
              <a:t>reduce waiting times and delays</a:t>
            </a:r>
            <a:endParaRPr lang="en-GB" sz="1800" dirty="0"/>
          </a:p>
          <a:p>
            <a:pPr lvl="0"/>
            <a:r>
              <a:rPr lang="en-GB" sz="1800" dirty="0"/>
              <a:t>Inclusion of families in decision-making from the outset</a:t>
            </a:r>
          </a:p>
          <a:p>
            <a:endParaRPr lang="en-GB" sz="18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EBA231D-FFBF-98D0-B6FE-B525B49F9A6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2959" r="1" b="25580"/>
          <a:stretch>
            <a:fillRect/>
          </a:stretch>
        </p:blipFill>
        <p:spPr>
          <a:xfrm>
            <a:off x="7345680" y="10"/>
            <a:ext cx="4846320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87419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CE07B16-5FD5-D61B-589A-4509F07DE8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228" name="Rectangle 9227">
            <a:extLst>
              <a:ext uri="{FF2B5EF4-FFF2-40B4-BE49-F238E27FC236}">
                <a16:creationId xmlns:a16="http://schemas.microsoft.com/office/drawing/2014/main" id="{2961259D-605E-E200-FF9F-7C8C71D7C8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B4A11CC-0E8B-0832-703F-E7355FDDE8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600074"/>
            <a:ext cx="6035040" cy="1529932"/>
          </a:xfrm>
        </p:spPr>
        <p:txBody>
          <a:bodyPr anchor="b">
            <a:normAutofit/>
          </a:bodyPr>
          <a:lstStyle/>
          <a:p>
            <a:r>
              <a:rPr lang="en-GB" sz="3400" b="1"/>
              <a:t>Our Vision for SEND at Harborne</a:t>
            </a:r>
            <a:br>
              <a:rPr lang="en-GB" sz="3400"/>
            </a:br>
            <a:endParaRPr lang="en-GB" sz="34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F964DF-84F3-F624-82B0-E56FB0A1EF6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2647" y="2212848"/>
            <a:ext cx="6035041" cy="409651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1800" dirty="0"/>
              <a:t> </a:t>
            </a:r>
            <a:r>
              <a:rPr lang="en-GB" sz="1800" b="1" dirty="0"/>
              <a:t>By July 2026, we aim to ensure:</a:t>
            </a:r>
            <a:endParaRPr lang="en-GB" sz="1800" dirty="0"/>
          </a:p>
          <a:p>
            <a:pPr lvl="0"/>
            <a:r>
              <a:rPr lang="en-GB" sz="1800" dirty="0"/>
              <a:t>Every child’s needs are accurately identified early</a:t>
            </a:r>
          </a:p>
          <a:p>
            <a:pPr lvl="0"/>
            <a:r>
              <a:rPr lang="en-GB" sz="1800" dirty="0"/>
              <a:t>Quality teaching is consistently adapted for all learners</a:t>
            </a:r>
          </a:p>
          <a:p>
            <a:pPr lvl="0"/>
            <a:r>
              <a:rPr lang="en-GB" sz="1800" dirty="0"/>
              <a:t>Staff feel confident and supported to meet diverse needs</a:t>
            </a:r>
          </a:p>
          <a:p>
            <a:pPr lvl="0"/>
            <a:r>
              <a:rPr lang="en-GB" sz="1800" dirty="0"/>
              <a:t>Parents and carers feel listened to, informed, and included</a:t>
            </a:r>
          </a:p>
          <a:p>
            <a:pPr lvl="0"/>
            <a:r>
              <a:rPr lang="en-GB" sz="1800" dirty="0"/>
              <a:t>Pupils with SEND make </a:t>
            </a:r>
            <a:r>
              <a:rPr lang="en-GB" sz="1800" b="1" dirty="0"/>
              <a:t>strong progress</a:t>
            </a:r>
            <a:r>
              <a:rPr lang="en-GB" sz="1800" dirty="0"/>
              <a:t> from their starting points</a:t>
            </a:r>
          </a:p>
          <a:p>
            <a:endParaRPr lang="en-GB" sz="18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F7336E3-CB9B-B7C6-5383-18D1FF88692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2959" r="1" b="25580"/>
          <a:stretch>
            <a:fillRect/>
          </a:stretch>
        </p:blipFill>
        <p:spPr>
          <a:xfrm>
            <a:off x="7345680" y="10"/>
            <a:ext cx="4846320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124433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0004B44-F111-BB91-99A8-B34682246F2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252" name="Rectangle 10251">
            <a:extLst>
              <a:ext uri="{FF2B5EF4-FFF2-40B4-BE49-F238E27FC236}">
                <a16:creationId xmlns:a16="http://schemas.microsoft.com/office/drawing/2014/main" id="{C20CE451-818C-E63D-258B-234B6C543D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3B6EEF4-853D-526E-7D8C-B760C0186B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603504"/>
            <a:ext cx="4361686" cy="1527048"/>
          </a:xfrm>
        </p:spPr>
        <p:txBody>
          <a:bodyPr anchor="b">
            <a:normAutofit/>
          </a:bodyPr>
          <a:lstStyle/>
          <a:p>
            <a:r>
              <a:rPr lang="en-GB" sz="3100" b="1"/>
              <a:t>How Parents and Carers Can Support from Home</a:t>
            </a:r>
            <a:br>
              <a:rPr lang="en-GB" sz="3100"/>
            </a:br>
            <a:endParaRPr lang="en-GB" sz="31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40EC99-4E96-2A1A-D0DE-F023FF3E89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2647" y="2212848"/>
            <a:ext cx="4361687" cy="409651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1500" b="1" dirty="0"/>
              <a:t>Working Together to Support Every Child</a:t>
            </a:r>
            <a:endParaRPr lang="en-GB" sz="1500" dirty="0"/>
          </a:p>
          <a:p>
            <a:pPr marL="0" indent="0">
              <a:buNone/>
            </a:pPr>
            <a:r>
              <a:rPr lang="en-GB" sz="1500" b="1" dirty="0"/>
              <a:t>What You Can Do at Home:</a:t>
            </a:r>
            <a:endParaRPr lang="en-GB" sz="1500" dirty="0"/>
          </a:p>
          <a:p>
            <a:pPr lvl="0"/>
            <a:r>
              <a:rPr lang="en-GB" sz="1500" dirty="0"/>
              <a:t>Maintain regular communication with your child’s class teacher and Mrs Phillips (SENDCo)</a:t>
            </a:r>
          </a:p>
          <a:p>
            <a:pPr lvl="0"/>
            <a:r>
              <a:rPr lang="en-GB" sz="1500" dirty="0"/>
              <a:t>Share insights about your child’s strengths, triggers, and what works well at home</a:t>
            </a:r>
          </a:p>
          <a:p>
            <a:pPr lvl="0"/>
            <a:r>
              <a:rPr lang="en-GB" sz="1500" dirty="0"/>
              <a:t>Support routines that promote independence (e.g. visual timetables, checklists)</a:t>
            </a:r>
          </a:p>
          <a:p>
            <a:pPr lvl="0"/>
            <a:r>
              <a:rPr lang="en-GB" sz="1500" dirty="0"/>
              <a:t>Encourage your child’s voice in planning and reflection</a:t>
            </a:r>
          </a:p>
          <a:p>
            <a:pPr lvl="0"/>
            <a:r>
              <a:rPr lang="en-GB" sz="1500" dirty="0"/>
              <a:t>Celebrate small steps of progress—academic, social, or emotional</a:t>
            </a:r>
          </a:p>
          <a:p>
            <a:endParaRPr lang="en-GB" sz="15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075D7AD-2B8D-B0BA-14C3-6862AFC7855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0151"/>
          <a:stretch>
            <a:fillRect/>
          </a:stretch>
        </p:blipFill>
        <p:spPr>
          <a:xfrm rot="5400000">
            <a:off x="5576315" y="242315"/>
            <a:ext cx="6858001" cy="63733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302499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276" name="Rectangle 11275">
            <a:extLst>
              <a:ext uri="{FF2B5EF4-FFF2-40B4-BE49-F238E27FC236}">
                <a16:creationId xmlns:a16="http://schemas.microsoft.com/office/drawing/2014/main" id="{2961259D-605E-E200-FF9F-7C8C71D7C8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5251DF1-A4D9-5DA0-6534-676663DF0F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600074"/>
            <a:ext cx="6035040" cy="1529932"/>
          </a:xfrm>
        </p:spPr>
        <p:txBody>
          <a:bodyPr anchor="b">
            <a:normAutofit/>
          </a:bodyPr>
          <a:lstStyle/>
          <a:p>
            <a:r>
              <a:rPr lang="en-GB" b="1"/>
              <a:t>Realistic Expectations</a:t>
            </a:r>
            <a:br>
              <a:rPr lang="en-GB"/>
            </a:b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C353EC0-06E7-3B3E-AA20-B880FF5E1A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2647" y="2212848"/>
            <a:ext cx="6035041" cy="4096512"/>
          </a:xfrm>
        </p:spPr>
        <p:txBody>
          <a:bodyPr>
            <a:normAutofit/>
          </a:bodyPr>
          <a:lstStyle/>
          <a:p>
            <a:pPr lvl="0"/>
            <a:r>
              <a:rPr lang="en-GB" sz="1800"/>
              <a:t>Progress may look different for every child—especially those with complex needs</a:t>
            </a:r>
          </a:p>
          <a:p>
            <a:pPr lvl="0"/>
            <a:r>
              <a:rPr lang="en-GB" sz="1800"/>
              <a:t>Some strategies take time to embed and show impact</a:t>
            </a:r>
          </a:p>
          <a:p>
            <a:pPr lvl="0"/>
            <a:r>
              <a:rPr lang="en-GB" sz="1800"/>
              <a:t>We are working to build capacity and consistency across the school</a:t>
            </a:r>
          </a:p>
          <a:p>
            <a:endParaRPr lang="en-GB" sz="1800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CC96121A-D61F-909B-A34F-0E642A731D5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15369"/>
          <a:stretch>
            <a:fillRect/>
          </a:stretch>
        </p:blipFill>
        <p:spPr>
          <a:xfrm rot="5400000">
            <a:off x="6339840" y="1005840"/>
            <a:ext cx="6858000" cy="4846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02761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302" name="Rectangle 12301">
            <a:extLst>
              <a:ext uri="{FF2B5EF4-FFF2-40B4-BE49-F238E27FC236}">
                <a16:creationId xmlns:a16="http://schemas.microsoft.com/office/drawing/2014/main" id="{2961259D-605E-E200-FF9F-7C8C71D7C8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761028E-DA4B-9BC4-1224-AF0B4169DB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600074"/>
            <a:ext cx="6035040" cy="1529932"/>
          </a:xfrm>
        </p:spPr>
        <p:txBody>
          <a:bodyPr anchor="b">
            <a:normAutofit/>
          </a:bodyPr>
          <a:lstStyle/>
          <a:p>
            <a:r>
              <a:rPr lang="en-GB" sz="3400" b="1"/>
              <a:t>Local Context – Birmingham SEND Provision:</a:t>
            </a:r>
            <a:br>
              <a:rPr lang="en-GB" sz="3400"/>
            </a:br>
            <a:endParaRPr lang="en-GB" sz="34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2351D25-3A5C-B820-DFCD-7529C6BDF3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2647" y="2212848"/>
            <a:ext cx="6035041" cy="4096512"/>
          </a:xfrm>
        </p:spPr>
        <p:txBody>
          <a:bodyPr>
            <a:normAutofit/>
          </a:bodyPr>
          <a:lstStyle/>
          <a:p>
            <a:pPr lvl="0"/>
            <a:r>
              <a:rPr lang="en-GB" sz="1800"/>
              <a:t>Birmingham’s SEND services are undergoing significant reform following the </a:t>
            </a:r>
            <a:r>
              <a:rPr lang="en-GB" sz="1800" b="1"/>
              <a:t>Ofsted/CQC Area SEND Inspection (June 2025)</a:t>
            </a:r>
            <a:endParaRPr lang="en-GB" sz="1800"/>
          </a:p>
          <a:p>
            <a:pPr lvl="0"/>
            <a:r>
              <a:rPr lang="en-GB" sz="1800"/>
              <a:t>The inspection acknowledged </a:t>
            </a:r>
            <a:r>
              <a:rPr lang="en-GB" sz="1800" b="1"/>
              <a:t>systemic weaknesses</a:t>
            </a:r>
            <a:r>
              <a:rPr lang="en-GB" sz="1800"/>
              <a:t> but also recognised the </a:t>
            </a:r>
            <a:r>
              <a:rPr lang="en-GB" sz="1800" b="1"/>
              <a:t>Local Area Partnership’s commitment to improvement</a:t>
            </a:r>
            <a:endParaRPr lang="en-GB" sz="1800"/>
          </a:p>
          <a:p>
            <a:pPr lvl="0"/>
            <a:r>
              <a:rPr lang="en-GB" sz="1800"/>
              <a:t>A city-wide </a:t>
            </a:r>
            <a:r>
              <a:rPr lang="en-GB" sz="1800" b="1"/>
              <a:t>SEND and AP Improvement Plan</a:t>
            </a:r>
            <a:r>
              <a:rPr lang="en-GB" sz="1800"/>
              <a:t> is now in place, focusing on early identification, transitions, and locality working</a:t>
            </a:r>
          </a:p>
          <a:p>
            <a:endParaRPr lang="en-GB" sz="180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C29A950-7780-D777-850F-27ED670E302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15369"/>
          <a:stretch>
            <a:fillRect/>
          </a:stretch>
        </p:blipFill>
        <p:spPr>
          <a:xfrm rot="5400000">
            <a:off x="6339840" y="1005840"/>
            <a:ext cx="6858000" cy="4846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921517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961259D-605E-E200-FF9F-7C8C71D7C8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3D199DF-4B8B-44BB-F576-E98BC5880A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600074"/>
            <a:ext cx="6035040" cy="1529932"/>
          </a:xfrm>
        </p:spPr>
        <p:txBody>
          <a:bodyPr anchor="b">
            <a:normAutofit/>
          </a:bodyPr>
          <a:lstStyle/>
          <a:p>
            <a:r>
              <a:rPr lang="en-GB" b="1"/>
              <a:t>Our Commitment:</a:t>
            </a:r>
            <a:br>
              <a:rPr lang="en-GB"/>
            </a:b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6A35137-5436-78AE-042E-276D84C115F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2647" y="2212848"/>
            <a:ext cx="6035041" cy="4096512"/>
          </a:xfrm>
        </p:spPr>
        <p:txBody>
          <a:bodyPr>
            <a:normAutofit/>
          </a:bodyPr>
          <a:lstStyle/>
          <a:p>
            <a:pPr lvl="0"/>
            <a:r>
              <a:rPr lang="en-GB" sz="1800"/>
              <a:t>We will continue to advocate for timely support and clear pathways</a:t>
            </a:r>
          </a:p>
          <a:p>
            <a:pPr lvl="0"/>
            <a:r>
              <a:rPr lang="en-GB" sz="1800"/>
              <a:t>We will keep you informed about changes and opportunities to engage</a:t>
            </a:r>
          </a:p>
          <a:p>
            <a:pPr lvl="0"/>
            <a:r>
              <a:rPr lang="en-GB" sz="1800"/>
              <a:t>We value your partnership in shaping a more inclusive and responsive school</a:t>
            </a:r>
          </a:p>
          <a:p>
            <a:endParaRPr lang="en-GB" sz="180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5C849F5-B7DE-20DB-D6EA-C8103F91E27D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15369"/>
          <a:stretch>
            <a:fillRect/>
          </a:stretch>
        </p:blipFill>
        <p:spPr>
          <a:xfrm rot="5400000">
            <a:off x="6339840" y="1005840"/>
            <a:ext cx="6858000" cy="4846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302806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F214BA7-5807-07E3-7BEF-ECFB46E190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D2B783EE-0239-4717-BBEA-8C9EAC61C8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C146928-8B56-818E-267C-8762FE0B01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345810"/>
            <a:ext cx="5120561" cy="1325563"/>
          </a:xfrm>
        </p:spPr>
        <p:txBody>
          <a:bodyPr>
            <a:normAutofit/>
          </a:bodyPr>
          <a:lstStyle/>
          <a:p>
            <a:r>
              <a:rPr lang="en-GB" sz="3400" b="1"/>
              <a:t> Thank You and Next Steps</a:t>
            </a:r>
            <a:br>
              <a:rPr lang="en-GB" sz="3400"/>
            </a:br>
            <a:endParaRPr lang="en-GB" sz="34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CF68A08-104C-004C-846C-E47BAF7B62E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1" y="1825625"/>
            <a:ext cx="5092194" cy="4351338"/>
          </a:xfrm>
        </p:spPr>
        <p:txBody>
          <a:bodyPr>
            <a:normAutofit/>
          </a:bodyPr>
          <a:lstStyle/>
          <a:p>
            <a:r>
              <a:rPr lang="en-GB" sz="1800" dirty="0"/>
              <a:t>We understand the frustration and uncertainty of recent months.</a:t>
            </a:r>
          </a:p>
          <a:p>
            <a:r>
              <a:rPr lang="en-GB" sz="1800" dirty="0"/>
              <a:t>Thank you for your patience, advocacy, and support. We are committed to partnership, transparency, and improvement.</a:t>
            </a:r>
          </a:p>
          <a:p>
            <a:r>
              <a:rPr lang="en-GB" sz="1800" dirty="0"/>
              <a:t> If you have questions or would like to be involved, please speak with your class teacher or arrange to meet with Mrs Phillips (SENDCo).</a:t>
            </a:r>
          </a:p>
          <a:p>
            <a:endParaRPr lang="en-GB" sz="2400" dirty="0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A7B99495-F43F-4D80-A44F-2CB4764EB9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20569" y="1364732"/>
            <a:ext cx="947488" cy="92178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3B24420-A9C8-6D05-7E2F-B6ADE753369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5246" r="13466" b="2"/>
          <a:stretch>
            <a:fillRect/>
          </a:stretch>
        </p:blipFill>
        <p:spPr>
          <a:xfrm>
            <a:off x="7901259" y="2727729"/>
            <a:ext cx="4290741" cy="4130271"/>
          </a:xfrm>
          <a:custGeom>
            <a:avLst/>
            <a:gdLst/>
            <a:ahLst/>
            <a:cxnLst/>
            <a:rect l="l" t="t" r="r" b="b"/>
            <a:pathLst>
              <a:path w="4290741" h="4130271">
                <a:moveTo>
                  <a:pt x="2503809" y="0"/>
                </a:moveTo>
                <a:cubicBezTo>
                  <a:pt x="3157405" y="0"/>
                  <a:pt x="3752509" y="250434"/>
                  <a:pt x="4198398" y="660580"/>
                </a:cubicBezTo>
                <a:lnTo>
                  <a:pt x="4290741" y="751286"/>
                </a:lnTo>
                <a:lnTo>
                  <a:pt x="4290741" y="4130271"/>
                </a:lnTo>
                <a:lnTo>
                  <a:pt x="604508" y="4130271"/>
                </a:lnTo>
                <a:lnTo>
                  <a:pt x="461940" y="3953232"/>
                </a:lnTo>
                <a:cubicBezTo>
                  <a:pt x="171051" y="3544183"/>
                  <a:pt x="0" y="3043971"/>
                  <a:pt x="0" y="2503809"/>
                </a:cubicBezTo>
                <a:cubicBezTo>
                  <a:pt x="0" y="1120992"/>
                  <a:pt x="1120992" y="0"/>
                  <a:pt x="2503809" y="0"/>
                </a:cubicBezTo>
                <a:close/>
              </a:path>
            </a:pathLst>
          </a:custGeom>
        </p:spPr>
      </p:pic>
      <p:sp>
        <p:nvSpPr>
          <p:cNvPr id="16" name="Arc 15">
            <a:extLst>
              <a:ext uri="{FF2B5EF4-FFF2-40B4-BE49-F238E27FC236}">
                <a16:creationId xmlns:a16="http://schemas.microsoft.com/office/drawing/2014/main" id="{70BEB1E7-2F88-40BC-B73D-42E5B6F80B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4759070" flipV="1">
            <a:off x="6034138" y="-673140"/>
            <a:ext cx="4021193" cy="4021193"/>
          </a:xfrm>
          <a:prstGeom prst="arc">
            <a:avLst>
              <a:gd name="adj1" fmla="val 16200000"/>
              <a:gd name="adj2" fmla="val 20093138"/>
            </a:avLst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08F50D0-E447-EB65-CDAF-677D13BFAB2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14" r="8333" b="1"/>
          <a:stretch>
            <a:fillRect/>
          </a:stretch>
        </p:blipFill>
        <p:spPr>
          <a:xfrm>
            <a:off x="6261607" y="1"/>
            <a:ext cx="3519312" cy="3007909"/>
          </a:xfrm>
          <a:custGeom>
            <a:avLst/>
            <a:gdLst/>
            <a:ahLst/>
            <a:cxnLst/>
            <a:rect l="l" t="t" r="r" b="b"/>
            <a:pathLst>
              <a:path w="3519312" h="3007909">
                <a:moveTo>
                  <a:pt x="519780" y="0"/>
                </a:moveTo>
                <a:lnTo>
                  <a:pt x="2999532" y="0"/>
                </a:lnTo>
                <a:lnTo>
                  <a:pt x="3003921" y="3989"/>
                </a:lnTo>
                <a:cubicBezTo>
                  <a:pt x="3322356" y="322424"/>
                  <a:pt x="3519312" y="762338"/>
                  <a:pt x="3519312" y="1248253"/>
                </a:cubicBezTo>
                <a:cubicBezTo>
                  <a:pt x="3519312" y="2220084"/>
                  <a:pt x="2731487" y="3007909"/>
                  <a:pt x="1759656" y="3007909"/>
                </a:cubicBezTo>
                <a:cubicBezTo>
                  <a:pt x="787826" y="3007909"/>
                  <a:pt x="0" y="2220084"/>
                  <a:pt x="0" y="1248253"/>
                </a:cubicBezTo>
                <a:cubicBezTo>
                  <a:pt x="0" y="762338"/>
                  <a:pt x="196957" y="322424"/>
                  <a:pt x="515392" y="3989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0159089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715</Words>
  <Application>Microsoft Office PowerPoint</Application>
  <PresentationFormat>Widescreen</PresentationFormat>
  <Paragraphs>81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9" baseType="lpstr">
      <vt:lpstr>Aptos</vt:lpstr>
      <vt:lpstr>Aptos Display</vt:lpstr>
      <vt:lpstr>Arial</vt:lpstr>
      <vt:lpstr>Calibri</vt:lpstr>
      <vt:lpstr>Office Theme</vt:lpstr>
      <vt:lpstr>  Harborne Primary School SEND Improvement Strategy 2025–2026 </vt:lpstr>
      <vt:lpstr>Acknowledging the Ofsted Feedback</vt:lpstr>
      <vt:lpstr>Immediate Leadership Action</vt:lpstr>
      <vt:lpstr>Strengthening Capacity </vt:lpstr>
      <vt:lpstr>Improving Behaviour Support </vt:lpstr>
      <vt:lpstr>Staff Training &amp; Expertise </vt:lpstr>
      <vt:lpstr>Embedding Effective Systems </vt:lpstr>
      <vt:lpstr>Partnership and External Expertise </vt:lpstr>
      <vt:lpstr>Our Vision for SEND at Harborne </vt:lpstr>
      <vt:lpstr>How Parents and Carers Can Support from Home </vt:lpstr>
      <vt:lpstr>Realistic Expectations </vt:lpstr>
      <vt:lpstr>Local Context – Birmingham SEND Provision: </vt:lpstr>
      <vt:lpstr>Our Commitment: </vt:lpstr>
      <vt:lpstr> Thank You and Next Steps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linda francis</dc:creator>
  <cp:lastModifiedBy>Linda Francis</cp:lastModifiedBy>
  <cp:revision>2</cp:revision>
  <dcterms:created xsi:type="dcterms:W3CDTF">2025-06-30T17:01:40Z</dcterms:created>
  <dcterms:modified xsi:type="dcterms:W3CDTF">2025-07-04T16:55:51Z</dcterms:modified>
</cp:coreProperties>
</file>